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4" r:id="rId5"/>
    <p:sldId id="260" r:id="rId6"/>
    <p:sldId id="261" r:id="rId7"/>
    <p:sldId id="262" r:id="rId8"/>
    <p:sldId id="257" r:id="rId9"/>
    <p:sldId id="265" r:id="rId10"/>
    <p:sldId id="266" r:id="rId11"/>
    <p:sldId id="267" r:id="rId12"/>
    <p:sldId id="268" r:id="rId13"/>
    <p:sldId id="270" r:id="rId14"/>
    <p:sldId id="278" r:id="rId15"/>
    <p:sldId id="269" r:id="rId16"/>
    <p:sldId id="271" r:id="rId17"/>
    <p:sldId id="273" r:id="rId18"/>
    <p:sldId id="274" r:id="rId19"/>
    <p:sldId id="275" r:id="rId20"/>
    <p:sldId id="272" r:id="rId21"/>
    <p:sldId id="276" r:id="rId22"/>
    <p:sldId id="279"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1286"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fr-FR"/>
              <a:t>Modifiez le style du titre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4/25/2022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4/25/2022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4/25/2022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4/25/2022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0EBB0C4-6273-4C6E-B9BD-2EDC30F1CD52}" type="datetimeFigureOut">
              <a:rPr lang="en-US" dirty="0"/>
              <a:t>4/25/2022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97280" y="2582334"/>
            <a:ext cx="4937760" cy="3378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17920" y="2582334"/>
            <a:ext cx="4937760" cy="3378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4/25/2022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4/25/2022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4/25/2022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4/25/2022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9CAD897-D46E-4AD2-BD9B-49DD3E640873}" type="datetimeFigureOut">
              <a:rPr lang="en-US" dirty="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4/25/2022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scikit-learn.org/stable/modules/generated/sklearn.impute.IterativeImputer.html#sklearn.impute.IterativeImputer" TargetMode="Externa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36E21397-F64C-4B80-9AEB-81F04D920EB8}"/>
              </a:ext>
            </a:extLst>
          </p:cNvPr>
          <p:cNvSpPr>
            <a:spLocks noGrp="1"/>
          </p:cNvSpPr>
          <p:nvPr>
            <p:ph type="subTitle" idx="1"/>
          </p:nvPr>
        </p:nvSpPr>
        <p:spPr/>
        <p:txBody>
          <a:bodyPr>
            <a:normAutofit/>
          </a:bodyPr>
          <a:lstStyle/>
          <a:p>
            <a:pPr algn="ctr"/>
            <a:r>
              <a:rPr lang="fr-FR" sz="2800" b="1" spc="600" dirty="0"/>
              <a:t>ETUDE DE MARCHE</a:t>
            </a:r>
          </a:p>
        </p:txBody>
      </p:sp>
      <p:pic>
        <p:nvPicPr>
          <p:cNvPr id="5" name="Image 4">
            <a:extLst>
              <a:ext uri="{FF2B5EF4-FFF2-40B4-BE49-F238E27FC236}">
                <a16:creationId xmlns:a16="http://schemas.microsoft.com/office/drawing/2014/main" id="{94008741-194E-4CD1-9A48-6ED5D9787657}"/>
              </a:ext>
            </a:extLst>
          </p:cNvPr>
          <p:cNvPicPr>
            <a:picLocks noChangeAspect="1"/>
          </p:cNvPicPr>
          <p:nvPr/>
        </p:nvPicPr>
        <p:blipFill>
          <a:blip r:embed="rId2"/>
          <a:stretch>
            <a:fillRect/>
          </a:stretch>
        </p:blipFill>
        <p:spPr>
          <a:xfrm>
            <a:off x="1825700" y="628444"/>
            <a:ext cx="8318928" cy="3403775"/>
          </a:xfrm>
          <a:prstGeom prst="rect">
            <a:avLst/>
          </a:prstGeom>
        </p:spPr>
      </p:pic>
    </p:spTree>
    <p:extLst>
      <p:ext uri="{BB962C8B-B14F-4D97-AF65-F5344CB8AC3E}">
        <p14:creationId xmlns:p14="http://schemas.microsoft.com/office/powerpoint/2010/main" val="1688047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56B4F5-810A-4431-B31B-76A63E2D466C}"/>
              </a:ext>
            </a:extLst>
          </p:cNvPr>
          <p:cNvSpPr>
            <a:spLocks noGrp="1"/>
          </p:cNvSpPr>
          <p:nvPr>
            <p:ph type="title"/>
          </p:nvPr>
        </p:nvSpPr>
        <p:spPr>
          <a:xfrm>
            <a:off x="1097280" y="286604"/>
            <a:ext cx="10058400" cy="750708"/>
          </a:xfrm>
        </p:spPr>
        <p:txBody>
          <a:bodyPr/>
          <a:lstStyle/>
          <a:p>
            <a:pPr marL="0" indent="0" algn="ctr">
              <a:buNone/>
            </a:pPr>
            <a:r>
              <a:rPr lang="fr-FR" sz="4800" dirty="0"/>
              <a:t>Le </a:t>
            </a:r>
            <a:r>
              <a:rPr lang="fr-FR" sz="4800" dirty="0" err="1"/>
              <a:t>Kmeans</a:t>
            </a:r>
            <a:endParaRPr lang="fr-FR" sz="4800" dirty="0"/>
          </a:p>
        </p:txBody>
      </p:sp>
      <p:sp>
        <p:nvSpPr>
          <p:cNvPr id="6" name="ZoneTexte 5">
            <a:extLst>
              <a:ext uri="{FF2B5EF4-FFF2-40B4-BE49-F238E27FC236}">
                <a16:creationId xmlns:a16="http://schemas.microsoft.com/office/drawing/2014/main" id="{FBBF47AA-1B1D-4E06-BCBD-09415F4A579C}"/>
              </a:ext>
            </a:extLst>
          </p:cNvPr>
          <p:cNvSpPr txBox="1"/>
          <p:nvPr/>
        </p:nvSpPr>
        <p:spPr>
          <a:xfrm>
            <a:off x="432968" y="1819859"/>
            <a:ext cx="2419927" cy="3862596"/>
          </a:xfrm>
          <a:prstGeom prst="rect">
            <a:avLst/>
          </a:prstGeom>
          <a:noFill/>
        </p:spPr>
        <p:txBody>
          <a:bodyPr wrap="square" rtlCol="0">
            <a:spAutoFit/>
          </a:bodyPr>
          <a:lstStyle/>
          <a:p>
            <a:r>
              <a:rPr lang="fr-FR" sz="1400" b="1" dirty="0"/>
              <a:t>Exemple de pays par cluster</a:t>
            </a:r>
          </a:p>
          <a:p>
            <a:r>
              <a:rPr lang="fr-FR" sz="1100" b="1" dirty="0"/>
              <a:t> </a:t>
            </a:r>
          </a:p>
          <a:p>
            <a:r>
              <a:rPr lang="fr-FR" sz="1100" b="1" dirty="0"/>
              <a:t>Group </a:t>
            </a:r>
            <a:r>
              <a:rPr lang="fr-FR" sz="1100" b="1" dirty="0" err="1"/>
              <a:t>Kmeans</a:t>
            </a:r>
            <a:r>
              <a:rPr lang="fr-FR" sz="1100" b="1" dirty="0"/>
              <a:t> 1</a:t>
            </a:r>
          </a:p>
          <a:p>
            <a:r>
              <a:rPr lang="fr-FR" sz="1100" b="1" dirty="0"/>
              <a:t>Afghanistan, Afrique du Sud, Albanie, Algérie, Angola, Antigua-et-Barbuda,, Turquie, Ukraine, Uruguay, Vanuatu, Venezuela (République bolivarienne du), Viet Nam, Yémen, Zambie, Zimbabwe, Égypte, Équateur, Éthiopie, Îles Salomon</a:t>
            </a:r>
          </a:p>
          <a:p>
            <a:r>
              <a:rPr lang="fr-FR" sz="1100" b="1" dirty="0"/>
              <a:t> </a:t>
            </a:r>
          </a:p>
          <a:p>
            <a:r>
              <a:rPr lang="fr-FR" sz="1100" b="1" dirty="0">
                <a:highlight>
                  <a:srgbClr val="FFFF00"/>
                </a:highlight>
              </a:rPr>
              <a:t>Group </a:t>
            </a:r>
            <a:r>
              <a:rPr lang="fr-FR" sz="1100" b="1" dirty="0" err="1">
                <a:highlight>
                  <a:srgbClr val="FFFF00"/>
                </a:highlight>
              </a:rPr>
              <a:t>Kmeans</a:t>
            </a:r>
            <a:r>
              <a:rPr lang="fr-FR" sz="1100" b="1" dirty="0">
                <a:highlight>
                  <a:srgbClr val="FFFF00"/>
                </a:highlight>
              </a:rPr>
              <a:t> 2</a:t>
            </a:r>
          </a:p>
          <a:p>
            <a:r>
              <a:rPr lang="fr-FR" sz="1100" b="1" dirty="0"/>
              <a:t> Malte, Nouvelle-Calédonie, Nouvelle-Zélande, Pays-Bas, Royaume-Uni de Grande-Bretagne et d'Irlande du Nord, République de Corée, Suède, Émirats arabes unis, États-Unis d'Amérique</a:t>
            </a:r>
            <a:endParaRPr lang="fr-FR" sz="1400" b="1" dirty="0"/>
          </a:p>
          <a:p>
            <a:endParaRPr lang="fr-FR" sz="1100" b="1" dirty="0"/>
          </a:p>
          <a:p>
            <a:r>
              <a:rPr lang="fr-FR" sz="1100" b="1" dirty="0">
                <a:highlight>
                  <a:srgbClr val="FFFF00"/>
                </a:highlight>
              </a:rPr>
              <a:t>Group </a:t>
            </a:r>
            <a:r>
              <a:rPr lang="fr-FR" sz="1100" b="1" dirty="0" err="1">
                <a:highlight>
                  <a:srgbClr val="FFFF00"/>
                </a:highlight>
              </a:rPr>
              <a:t>Kmeans</a:t>
            </a:r>
            <a:r>
              <a:rPr lang="fr-FR" sz="1100" b="1" dirty="0">
                <a:highlight>
                  <a:srgbClr val="FFFF00"/>
                </a:highlight>
              </a:rPr>
              <a:t> 3</a:t>
            </a:r>
          </a:p>
          <a:p>
            <a:r>
              <a:rPr lang="fr-FR" sz="1100" b="1" dirty="0"/>
              <a:t>Chine - RAS de Macao, Irlande, Islande, Luxembourg, Norvège, Suisse</a:t>
            </a:r>
          </a:p>
          <a:p>
            <a:endParaRPr lang="fr-FR" sz="1100" dirty="0"/>
          </a:p>
        </p:txBody>
      </p:sp>
      <p:graphicFrame>
        <p:nvGraphicFramePr>
          <p:cNvPr id="3" name="Tableau 3">
            <a:extLst>
              <a:ext uri="{FF2B5EF4-FFF2-40B4-BE49-F238E27FC236}">
                <a16:creationId xmlns:a16="http://schemas.microsoft.com/office/drawing/2014/main" id="{2473D559-A1D3-4560-8864-FE4DE56C87FA}"/>
              </a:ext>
            </a:extLst>
          </p:cNvPr>
          <p:cNvGraphicFramePr>
            <a:graphicFrameLocks noGrp="1"/>
          </p:cNvGraphicFramePr>
          <p:nvPr>
            <p:extLst>
              <p:ext uri="{D42A27DB-BD31-4B8C-83A1-F6EECF244321}">
                <p14:modId xmlns:p14="http://schemas.microsoft.com/office/powerpoint/2010/main" val="2658955286"/>
              </p:ext>
            </p:extLst>
          </p:nvPr>
        </p:nvGraphicFramePr>
        <p:xfrm>
          <a:off x="175491" y="139286"/>
          <a:ext cx="1634836" cy="1397787"/>
        </p:xfrm>
        <a:graphic>
          <a:graphicData uri="http://schemas.openxmlformats.org/drawingml/2006/table">
            <a:tbl>
              <a:tblPr firstRow="1" bandRow="1">
                <a:tableStyleId>{073A0DAA-6AF3-43AB-8588-CEC1D06C72B9}</a:tableStyleId>
              </a:tblPr>
              <a:tblGrid>
                <a:gridCol w="817418">
                  <a:extLst>
                    <a:ext uri="{9D8B030D-6E8A-4147-A177-3AD203B41FA5}">
                      <a16:colId xmlns:a16="http://schemas.microsoft.com/office/drawing/2014/main" val="967608432"/>
                    </a:ext>
                  </a:extLst>
                </a:gridCol>
                <a:gridCol w="817418">
                  <a:extLst>
                    <a:ext uri="{9D8B030D-6E8A-4147-A177-3AD203B41FA5}">
                      <a16:colId xmlns:a16="http://schemas.microsoft.com/office/drawing/2014/main" val="3724597354"/>
                    </a:ext>
                  </a:extLst>
                </a:gridCol>
              </a:tblGrid>
              <a:tr h="361461">
                <a:tc>
                  <a:txBody>
                    <a:bodyPr/>
                    <a:lstStyle/>
                    <a:p>
                      <a:r>
                        <a:rPr lang="fr-FR" sz="1050" dirty="0"/>
                        <a:t>Cluster</a:t>
                      </a:r>
                    </a:p>
                  </a:txBody>
                  <a:tcPr/>
                </a:tc>
                <a:tc>
                  <a:txBody>
                    <a:bodyPr/>
                    <a:lstStyle/>
                    <a:p>
                      <a:r>
                        <a:rPr lang="fr-FR" sz="1050" dirty="0"/>
                        <a:t>Nombre de Pays</a:t>
                      </a:r>
                    </a:p>
                  </a:txBody>
                  <a:tcPr/>
                </a:tc>
                <a:extLst>
                  <a:ext uri="{0D108BD9-81ED-4DB2-BD59-A6C34878D82A}">
                    <a16:rowId xmlns:a16="http://schemas.microsoft.com/office/drawing/2014/main" val="1176123476"/>
                  </a:ext>
                </a:extLst>
              </a:tr>
              <a:tr h="328769">
                <a:tc>
                  <a:txBody>
                    <a:bodyPr/>
                    <a:lstStyle/>
                    <a:p>
                      <a:r>
                        <a:rPr lang="fr-FR" sz="1050" dirty="0"/>
                        <a:t>1</a:t>
                      </a:r>
                    </a:p>
                  </a:txBody>
                  <a:tcPr/>
                </a:tc>
                <a:tc>
                  <a:txBody>
                    <a:bodyPr/>
                    <a:lstStyle/>
                    <a:p>
                      <a:r>
                        <a:rPr lang="fr-FR" sz="1050" dirty="0"/>
                        <a:t>140</a:t>
                      </a:r>
                    </a:p>
                  </a:txBody>
                  <a:tcPr/>
                </a:tc>
                <a:extLst>
                  <a:ext uri="{0D108BD9-81ED-4DB2-BD59-A6C34878D82A}">
                    <a16:rowId xmlns:a16="http://schemas.microsoft.com/office/drawing/2014/main" val="1840686148"/>
                  </a:ext>
                </a:extLst>
              </a:tr>
              <a:tr h="328769">
                <a:tc>
                  <a:txBody>
                    <a:bodyPr/>
                    <a:lstStyle/>
                    <a:p>
                      <a:r>
                        <a:rPr lang="fr-FR" sz="1050" dirty="0"/>
                        <a:t>2</a:t>
                      </a:r>
                    </a:p>
                  </a:txBody>
                  <a:tcPr/>
                </a:tc>
                <a:tc>
                  <a:txBody>
                    <a:bodyPr/>
                    <a:lstStyle/>
                    <a:p>
                      <a:r>
                        <a:rPr lang="fr-FR" sz="1050" dirty="0"/>
                        <a:t>6</a:t>
                      </a:r>
                    </a:p>
                  </a:txBody>
                  <a:tcPr/>
                </a:tc>
                <a:extLst>
                  <a:ext uri="{0D108BD9-81ED-4DB2-BD59-A6C34878D82A}">
                    <a16:rowId xmlns:a16="http://schemas.microsoft.com/office/drawing/2014/main" val="1310186684"/>
                  </a:ext>
                </a:extLst>
              </a:tr>
              <a:tr h="328769">
                <a:tc>
                  <a:txBody>
                    <a:bodyPr/>
                    <a:lstStyle/>
                    <a:p>
                      <a:r>
                        <a:rPr lang="fr-FR" sz="1050" dirty="0"/>
                        <a:t>3</a:t>
                      </a:r>
                    </a:p>
                  </a:txBody>
                  <a:tcPr/>
                </a:tc>
                <a:tc>
                  <a:txBody>
                    <a:bodyPr/>
                    <a:lstStyle/>
                    <a:p>
                      <a:r>
                        <a:rPr lang="fr-FR" sz="1050" dirty="0"/>
                        <a:t>26</a:t>
                      </a:r>
                    </a:p>
                  </a:txBody>
                  <a:tcPr/>
                </a:tc>
                <a:extLst>
                  <a:ext uri="{0D108BD9-81ED-4DB2-BD59-A6C34878D82A}">
                    <a16:rowId xmlns:a16="http://schemas.microsoft.com/office/drawing/2014/main" val="1822530615"/>
                  </a:ext>
                </a:extLst>
              </a:tr>
            </a:tbl>
          </a:graphicData>
        </a:graphic>
      </p:graphicFrame>
      <p:pic>
        <p:nvPicPr>
          <p:cNvPr id="4099" name="Picture 3">
            <a:extLst>
              <a:ext uri="{FF2B5EF4-FFF2-40B4-BE49-F238E27FC236}">
                <a16:creationId xmlns:a16="http://schemas.microsoft.com/office/drawing/2014/main" id="{38A6F0E8-336E-4E06-A950-737AD25BB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6434" y="1559678"/>
            <a:ext cx="4410075" cy="44291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A001F26-00C8-4BE9-80D4-53A762C5C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120" y="869197"/>
            <a:ext cx="6527483" cy="5170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728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56B4F5-810A-4431-B31B-76A63E2D466C}"/>
              </a:ext>
            </a:extLst>
          </p:cNvPr>
          <p:cNvSpPr>
            <a:spLocks noGrp="1"/>
          </p:cNvSpPr>
          <p:nvPr>
            <p:ph type="title"/>
          </p:nvPr>
        </p:nvSpPr>
        <p:spPr>
          <a:xfrm>
            <a:off x="1097280" y="286604"/>
            <a:ext cx="10058400" cy="750708"/>
          </a:xfrm>
        </p:spPr>
        <p:txBody>
          <a:bodyPr/>
          <a:lstStyle/>
          <a:p>
            <a:pPr marL="0" indent="0">
              <a:buNone/>
            </a:pPr>
            <a:r>
              <a:rPr lang="fr-FR" sz="4800" dirty="0"/>
              <a:t>Le </a:t>
            </a:r>
            <a:r>
              <a:rPr lang="fr-FR" sz="4800" dirty="0" err="1"/>
              <a:t>Kmeans</a:t>
            </a:r>
            <a:endParaRPr lang="fr-FR" sz="4800" dirty="0"/>
          </a:p>
        </p:txBody>
      </p:sp>
      <p:sp>
        <p:nvSpPr>
          <p:cNvPr id="10" name="Rectangle 9">
            <a:extLst>
              <a:ext uri="{FF2B5EF4-FFF2-40B4-BE49-F238E27FC236}">
                <a16:creationId xmlns:a16="http://schemas.microsoft.com/office/drawing/2014/main" id="{72F15B44-D38F-448B-9ABC-5E92D180BEFF}"/>
              </a:ext>
            </a:extLst>
          </p:cNvPr>
          <p:cNvSpPr/>
          <p:nvPr/>
        </p:nvSpPr>
        <p:spPr>
          <a:xfrm>
            <a:off x="7629239" y="3152439"/>
            <a:ext cx="4461161" cy="319294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FR" dirty="0"/>
              <a:t>Cluster 1: Pays à haute densité de population, faible revenu, et à stabilité politique mauvaise</a:t>
            </a:r>
          </a:p>
          <a:p>
            <a:pPr algn="ctr"/>
            <a:endParaRPr lang="fr-FR" dirty="0"/>
          </a:p>
          <a:p>
            <a:pPr algn="ctr"/>
            <a:r>
              <a:rPr lang="fr-FR" dirty="0"/>
              <a:t>Cluster 2: comporte un petit nombre de pays, mais le PIB moyen est très élevé, une attention particulière aux TO et au TDI: (Pays importateur / protectionniste)</a:t>
            </a:r>
          </a:p>
          <a:p>
            <a:pPr algn="ctr"/>
            <a:endParaRPr lang="fr-FR" dirty="0"/>
          </a:p>
          <a:p>
            <a:pPr algn="ctr"/>
            <a:r>
              <a:rPr lang="fr-FR" dirty="0"/>
              <a:t>Cluster 3: Pays représentant le nord économique</a:t>
            </a:r>
          </a:p>
          <a:p>
            <a:pPr algn="ctr"/>
            <a:endParaRPr lang="fr-FR" dirty="0"/>
          </a:p>
        </p:txBody>
      </p:sp>
      <p:pic>
        <p:nvPicPr>
          <p:cNvPr id="6" name="slide2" descr="Kmeans Cluster">
            <a:extLst>
              <a:ext uri="{FF2B5EF4-FFF2-40B4-BE49-F238E27FC236}">
                <a16:creationId xmlns:a16="http://schemas.microsoft.com/office/drawing/2014/main" id="{ADC18C24-EB84-4063-9D4F-CB5828899F92}"/>
              </a:ext>
            </a:extLst>
          </p:cNvPr>
          <p:cNvPicPr>
            <a:picLocks noChangeAspect="1"/>
          </p:cNvPicPr>
          <p:nvPr/>
        </p:nvPicPr>
        <p:blipFill rotWithShape="1">
          <a:blip r:embed="rId2">
            <a:extLst>
              <a:ext uri="{28A0092B-C50C-407E-A947-70E740481C1C}">
                <a14:useLocalDpi xmlns:a14="http://schemas.microsoft.com/office/drawing/2010/main" val="0"/>
              </a:ext>
            </a:extLst>
          </a:blip>
          <a:srcRect r="5966"/>
          <a:stretch/>
        </p:blipFill>
        <p:spPr>
          <a:xfrm>
            <a:off x="6800850" y="125730"/>
            <a:ext cx="5329722" cy="2620283"/>
          </a:xfrm>
          <a:prstGeom prst="rect">
            <a:avLst/>
          </a:prstGeom>
        </p:spPr>
      </p:pic>
      <p:pic>
        <p:nvPicPr>
          <p:cNvPr id="5124" name="Picture 4">
            <a:extLst>
              <a:ext uri="{FF2B5EF4-FFF2-40B4-BE49-F238E27FC236}">
                <a16:creationId xmlns:a16="http://schemas.microsoft.com/office/drawing/2014/main" id="{4D5402A6-A3D0-424C-A1CA-794AAE9A2D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09" y="1037311"/>
            <a:ext cx="7494529" cy="5112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68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56B4F5-810A-4431-B31B-76A63E2D466C}"/>
              </a:ext>
            </a:extLst>
          </p:cNvPr>
          <p:cNvSpPr>
            <a:spLocks noGrp="1"/>
          </p:cNvSpPr>
          <p:nvPr>
            <p:ph type="title"/>
          </p:nvPr>
        </p:nvSpPr>
        <p:spPr>
          <a:xfrm>
            <a:off x="1097280" y="286604"/>
            <a:ext cx="10058400" cy="750708"/>
          </a:xfrm>
        </p:spPr>
        <p:txBody>
          <a:bodyPr/>
          <a:lstStyle/>
          <a:p>
            <a:pPr marL="0" indent="0" algn="ctr">
              <a:buNone/>
            </a:pPr>
            <a:r>
              <a:rPr lang="fr-FR" sz="4800" dirty="0"/>
              <a:t>ACP</a:t>
            </a:r>
          </a:p>
        </p:txBody>
      </p:sp>
      <p:sp>
        <p:nvSpPr>
          <p:cNvPr id="6" name="ZoneTexte 5">
            <a:extLst>
              <a:ext uri="{FF2B5EF4-FFF2-40B4-BE49-F238E27FC236}">
                <a16:creationId xmlns:a16="http://schemas.microsoft.com/office/drawing/2014/main" id="{FBBF47AA-1B1D-4E06-BCBD-09415F4A579C}"/>
              </a:ext>
            </a:extLst>
          </p:cNvPr>
          <p:cNvSpPr txBox="1"/>
          <p:nvPr/>
        </p:nvSpPr>
        <p:spPr>
          <a:xfrm>
            <a:off x="720437" y="1788020"/>
            <a:ext cx="2419927" cy="4416594"/>
          </a:xfrm>
          <a:prstGeom prst="rect">
            <a:avLst/>
          </a:prstGeom>
          <a:noFill/>
        </p:spPr>
        <p:txBody>
          <a:bodyPr wrap="square" rtlCol="0">
            <a:spAutoFit/>
          </a:bodyPr>
          <a:lstStyle/>
          <a:p>
            <a:r>
              <a:rPr lang="fr-FR" sz="1400" b="1" dirty="0"/>
              <a:t>Exemple de pays par cluster</a:t>
            </a:r>
          </a:p>
          <a:p>
            <a:endParaRPr lang="fr-FR" sz="1400" b="1" dirty="0"/>
          </a:p>
          <a:p>
            <a:r>
              <a:rPr lang="fr-FR" sz="1100" b="1" dirty="0"/>
              <a:t>Group ACP 1</a:t>
            </a:r>
          </a:p>
          <a:p>
            <a:r>
              <a:rPr lang="fr-FR" sz="1100" b="1" dirty="0"/>
              <a:t>Burkina Faso, Bénin, Cabo Verde, Haïti, Lesotho, Libéria, Rwanda, Togo, Yémen</a:t>
            </a:r>
          </a:p>
          <a:p>
            <a:r>
              <a:rPr lang="fr-FR" sz="1100" b="1" dirty="0"/>
              <a:t> </a:t>
            </a:r>
          </a:p>
          <a:p>
            <a:r>
              <a:rPr lang="fr-FR" sz="1100" b="1" dirty="0">
                <a:highlight>
                  <a:srgbClr val="FFFF00"/>
                </a:highlight>
              </a:rPr>
              <a:t>Group ACP 2</a:t>
            </a:r>
          </a:p>
          <a:p>
            <a:r>
              <a:rPr lang="fr-FR" sz="1100" b="1" dirty="0"/>
              <a:t>France, Fédération de Russie, Gabon, Grenade, Grèce, Guyana, Géorgie, Hongrie, Indonésie, Iran (République islamique d'), Iraq, Irlande, Islande, Israël, Italie, Japon, Kazakhstan, Kenya,, Luxembourg, Macédoine du Nord, Malaisie, Maldives, Malte, Maroc, Maurice, Mauritanie, Mexique, Namibie, Nigéria, Norvège, Nouvelle-Zélande, Oman, Ouzbékistan</a:t>
            </a:r>
          </a:p>
          <a:p>
            <a:r>
              <a:rPr lang="fr-FR" sz="1100" b="1" dirty="0"/>
              <a:t> </a:t>
            </a:r>
          </a:p>
          <a:p>
            <a:r>
              <a:rPr lang="fr-FR" sz="1100" b="1" dirty="0"/>
              <a:t>Group ACP 3</a:t>
            </a:r>
          </a:p>
          <a:p>
            <a:r>
              <a:rPr lang="fr-FR" sz="1100" b="1" dirty="0"/>
              <a:t>Bosnie-Herzégovine, Cameroun, Congo, Côte d'Ivoire, El Salvador, Eswatini, Gambie, Ghana, Guatemala, Guinée, Guinée-Bissau, Honduras, Inde</a:t>
            </a:r>
            <a:endParaRPr lang="fr-FR" sz="1100" dirty="0"/>
          </a:p>
        </p:txBody>
      </p:sp>
      <p:graphicFrame>
        <p:nvGraphicFramePr>
          <p:cNvPr id="3" name="Tableau 3">
            <a:extLst>
              <a:ext uri="{FF2B5EF4-FFF2-40B4-BE49-F238E27FC236}">
                <a16:creationId xmlns:a16="http://schemas.microsoft.com/office/drawing/2014/main" id="{2473D559-A1D3-4560-8864-FE4DE56C87FA}"/>
              </a:ext>
            </a:extLst>
          </p:cNvPr>
          <p:cNvGraphicFramePr>
            <a:graphicFrameLocks noGrp="1"/>
          </p:cNvGraphicFramePr>
          <p:nvPr>
            <p:extLst>
              <p:ext uri="{D42A27DB-BD31-4B8C-83A1-F6EECF244321}">
                <p14:modId xmlns:p14="http://schemas.microsoft.com/office/powerpoint/2010/main" val="3933625297"/>
              </p:ext>
            </p:extLst>
          </p:nvPr>
        </p:nvGraphicFramePr>
        <p:xfrm>
          <a:off x="175491" y="139286"/>
          <a:ext cx="1634836" cy="1397787"/>
        </p:xfrm>
        <a:graphic>
          <a:graphicData uri="http://schemas.openxmlformats.org/drawingml/2006/table">
            <a:tbl>
              <a:tblPr firstRow="1" bandRow="1">
                <a:tableStyleId>{073A0DAA-6AF3-43AB-8588-CEC1D06C72B9}</a:tableStyleId>
              </a:tblPr>
              <a:tblGrid>
                <a:gridCol w="817418">
                  <a:extLst>
                    <a:ext uri="{9D8B030D-6E8A-4147-A177-3AD203B41FA5}">
                      <a16:colId xmlns:a16="http://schemas.microsoft.com/office/drawing/2014/main" val="967608432"/>
                    </a:ext>
                  </a:extLst>
                </a:gridCol>
                <a:gridCol w="817418">
                  <a:extLst>
                    <a:ext uri="{9D8B030D-6E8A-4147-A177-3AD203B41FA5}">
                      <a16:colId xmlns:a16="http://schemas.microsoft.com/office/drawing/2014/main" val="3724597354"/>
                    </a:ext>
                  </a:extLst>
                </a:gridCol>
              </a:tblGrid>
              <a:tr h="361461">
                <a:tc>
                  <a:txBody>
                    <a:bodyPr/>
                    <a:lstStyle/>
                    <a:p>
                      <a:r>
                        <a:rPr lang="fr-FR" sz="1050" dirty="0"/>
                        <a:t>Cluster</a:t>
                      </a:r>
                    </a:p>
                  </a:txBody>
                  <a:tcPr/>
                </a:tc>
                <a:tc>
                  <a:txBody>
                    <a:bodyPr/>
                    <a:lstStyle/>
                    <a:p>
                      <a:r>
                        <a:rPr lang="fr-FR" sz="1050" dirty="0"/>
                        <a:t>Nombre de Pays</a:t>
                      </a:r>
                    </a:p>
                  </a:txBody>
                  <a:tcPr/>
                </a:tc>
                <a:extLst>
                  <a:ext uri="{0D108BD9-81ED-4DB2-BD59-A6C34878D82A}">
                    <a16:rowId xmlns:a16="http://schemas.microsoft.com/office/drawing/2014/main" val="1176123476"/>
                  </a:ext>
                </a:extLst>
              </a:tr>
              <a:tr h="328769">
                <a:tc>
                  <a:txBody>
                    <a:bodyPr/>
                    <a:lstStyle/>
                    <a:p>
                      <a:r>
                        <a:rPr lang="fr-FR" sz="1050" dirty="0"/>
                        <a:t>1</a:t>
                      </a:r>
                    </a:p>
                  </a:txBody>
                  <a:tcPr/>
                </a:tc>
                <a:tc>
                  <a:txBody>
                    <a:bodyPr/>
                    <a:lstStyle/>
                    <a:p>
                      <a:r>
                        <a:rPr lang="fr-FR" sz="1050" dirty="0"/>
                        <a:t>9</a:t>
                      </a:r>
                    </a:p>
                  </a:txBody>
                  <a:tcPr/>
                </a:tc>
                <a:extLst>
                  <a:ext uri="{0D108BD9-81ED-4DB2-BD59-A6C34878D82A}">
                    <a16:rowId xmlns:a16="http://schemas.microsoft.com/office/drawing/2014/main" val="1840686148"/>
                  </a:ext>
                </a:extLst>
              </a:tr>
              <a:tr h="328769">
                <a:tc>
                  <a:txBody>
                    <a:bodyPr/>
                    <a:lstStyle/>
                    <a:p>
                      <a:r>
                        <a:rPr lang="fr-FR" sz="1050" dirty="0"/>
                        <a:t>2</a:t>
                      </a:r>
                    </a:p>
                  </a:txBody>
                  <a:tcPr/>
                </a:tc>
                <a:tc>
                  <a:txBody>
                    <a:bodyPr/>
                    <a:lstStyle/>
                    <a:p>
                      <a:r>
                        <a:rPr lang="fr-FR" sz="1050" dirty="0"/>
                        <a:t>122</a:t>
                      </a:r>
                    </a:p>
                  </a:txBody>
                  <a:tcPr/>
                </a:tc>
                <a:extLst>
                  <a:ext uri="{0D108BD9-81ED-4DB2-BD59-A6C34878D82A}">
                    <a16:rowId xmlns:a16="http://schemas.microsoft.com/office/drawing/2014/main" val="1310186684"/>
                  </a:ext>
                </a:extLst>
              </a:tr>
              <a:tr h="328769">
                <a:tc>
                  <a:txBody>
                    <a:bodyPr/>
                    <a:lstStyle/>
                    <a:p>
                      <a:r>
                        <a:rPr lang="fr-FR" sz="1050" dirty="0"/>
                        <a:t>3</a:t>
                      </a:r>
                    </a:p>
                  </a:txBody>
                  <a:tcPr/>
                </a:tc>
                <a:tc>
                  <a:txBody>
                    <a:bodyPr/>
                    <a:lstStyle/>
                    <a:p>
                      <a:r>
                        <a:rPr lang="fr-FR" sz="1050" dirty="0"/>
                        <a:t>41</a:t>
                      </a:r>
                    </a:p>
                  </a:txBody>
                  <a:tcPr/>
                </a:tc>
                <a:extLst>
                  <a:ext uri="{0D108BD9-81ED-4DB2-BD59-A6C34878D82A}">
                    <a16:rowId xmlns:a16="http://schemas.microsoft.com/office/drawing/2014/main" val="1822530615"/>
                  </a:ext>
                </a:extLst>
              </a:tr>
            </a:tbl>
          </a:graphicData>
        </a:graphic>
      </p:graphicFrame>
      <p:pic>
        <p:nvPicPr>
          <p:cNvPr id="7" name="Image 6">
            <a:extLst>
              <a:ext uri="{FF2B5EF4-FFF2-40B4-BE49-F238E27FC236}">
                <a16:creationId xmlns:a16="http://schemas.microsoft.com/office/drawing/2014/main" id="{CC4B8CE2-E172-4219-B830-73F2FB481736}"/>
              </a:ext>
            </a:extLst>
          </p:cNvPr>
          <p:cNvPicPr>
            <a:picLocks noChangeAspect="1"/>
          </p:cNvPicPr>
          <p:nvPr/>
        </p:nvPicPr>
        <p:blipFill rotWithShape="1">
          <a:blip r:embed="rId2"/>
          <a:srcRect b="7744"/>
          <a:stretch/>
        </p:blipFill>
        <p:spPr>
          <a:xfrm>
            <a:off x="8599981" y="-637309"/>
            <a:ext cx="3146364" cy="7432513"/>
          </a:xfrm>
          <a:prstGeom prst="rect">
            <a:avLst/>
          </a:prstGeom>
        </p:spPr>
      </p:pic>
      <p:pic>
        <p:nvPicPr>
          <p:cNvPr id="2050" name="Picture 2">
            <a:extLst>
              <a:ext uri="{FF2B5EF4-FFF2-40B4-BE49-F238E27FC236}">
                <a16:creationId xmlns:a16="http://schemas.microsoft.com/office/drawing/2014/main" id="{A6808C8E-F707-44C9-9D90-A005EBACB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0327" y="286604"/>
            <a:ext cx="7149811" cy="5844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165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0A0764-BF99-499D-A81D-8F9A314CC526}"/>
              </a:ext>
            </a:extLst>
          </p:cNvPr>
          <p:cNvSpPr>
            <a:spLocks noGrp="1"/>
          </p:cNvSpPr>
          <p:nvPr>
            <p:ph type="title"/>
          </p:nvPr>
        </p:nvSpPr>
        <p:spPr>
          <a:xfrm>
            <a:off x="1097280" y="286604"/>
            <a:ext cx="10058400" cy="1135796"/>
          </a:xfrm>
        </p:spPr>
        <p:txBody>
          <a:bodyPr>
            <a:normAutofit fontScale="90000"/>
          </a:bodyPr>
          <a:lstStyle/>
          <a:p>
            <a:pPr algn="ctr"/>
            <a:r>
              <a:rPr lang="fr-FR" dirty="0"/>
              <a:t>ACP</a:t>
            </a:r>
            <a:br>
              <a:rPr lang="fr-FR" dirty="0"/>
            </a:br>
            <a:r>
              <a:rPr lang="fr-FR" sz="4000" b="1" dirty="0">
                <a:solidFill>
                  <a:srgbClr val="5E36F3"/>
                </a:solidFill>
                <a:latin typeface="inherit"/>
                <a:ea typeface="+mn-ea"/>
                <a:cs typeface="+mn-cs"/>
              </a:rPr>
              <a:t>Nuage de points</a:t>
            </a:r>
          </a:p>
        </p:txBody>
      </p:sp>
      <p:pic>
        <p:nvPicPr>
          <p:cNvPr id="4" name="Espace réservé du contenu 3">
            <a:extLst>
              <a:ext uri="{FF2B5EF4-FFF2-40B4-BE49-F238E27FC236}">
                <a16:creationId xmlns:a16="http://schemas.microsoft.com/office/drawing/2014/main" id="{D5A5CC01-1E7E-489A-A3FD-DF19103715EF}"/>
              </a:ext>
            </a:extLst>
          </p:cNvPr>
          <p:cNvPicPr>
            <a:picLocks noGrp="1" noChangeAspect="1"/>
          </p:cNvPicPr>
          <p:nvPr>
            <p:ph idx="1"/>
          </p:nvPr>
        </p:nvPicPr>
        <p:blipFill>
          <a:blip r:embed="rId2"/>
          <a:stretch>
            <a:fillRect/>
          </a:stretch>
        </p:blipFill>
        <p:spPr>
          <a:xfrm>
            <a:off x="-591015" y="600364"/>
            <a:ext cx="12607525" cy="6257637"/>
          </a:xfrm>
          <a:prstGeom prst="rect">
            <a:avLst/>
          </a:prstGeom>
        </p:spPr>
      </p:pic>
    </p:spTree>
    <p:extLst>
      <p:ext uri="{BB962C8B-B14F-4D97-AF65-F5344CB8AC3E}">
        <p14:creationId xmlns:p14="http://schemas.microsoft.com/office/powerpoint/2010/main" val="945556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0A0764-BF99-499D-A81D-8F9A314CC526}"/>
              </a:ext>
            </a:extLst>
          </p:cNvPr>
          <p:cNvSpPr>
            <a:spLocks noGrp="1"/>
          </p:cNvSpPr>
          <p:nvPr>
            <p:ph type="title"/>
          </p:nvPr>
        </p:nvSpPr>
        <p:spPr>
          <a:xfrm>
            <a:off x="1097280" y="600364"/>
            <a:ext cx="10058400" cy="822036"/>
          </a:xfrm>
        </p:spPr>
        <p:txBody>
          <a:bodyPr>
            <a:normAutofit fontScale="90000"/>
          </a:bodyPr>
          <a:lstStyle/>
          <a:p>
            <a:pPr algn="ctr"/>
            <a:r>
              <a:rPr lang="fr-FR" dirty="0"/>
              <a:t>ACP</a:t>
            </a:r>
            <a:br>
              <a:rPr lang="fr-FR" dirty="0"/>
            </a:br>
            <a:r>
              <a:rPr lang="fr-FR" sz="4000" b="1" dirty="0">
                <a:solidFill>
                  <a:srgbClr val="5E36F3"/>
                </a:solidFill>
                <a:latin typeface="inherit"/>
                <a:ea typeface="+mn-ea"/>
                <a:cs typeface="+mn-cs"/>
              </a:rPr>
              <a:t>Résultat</a:t>
            </a:r>
          </a:p>
        </p:txBody>
      </p:sp>
      <p:pic>
        <p:nvPicPr>
          <p:cNvPr id="7" name="Image 6">
            <a:extLst>
              <a:ext uri="{FF2B5EF4-FFF2-40B4-BE49-F238E27FC236}">
                <a16:creationId xmlns:a16="http://schemas.microsoft.com/office/drawing/2014/main" id="{C9C90822-9E80-4833-AA74-9FD3450C8E8C}"/>
              </a:ext>
            </a:extLst>
          </p:cNvPr>
          <p:cNvPicPr>
            <a:picLocks noChangeAspect="1"/>
          </p:cNvPicPr>
          <p:nvPr/>
        </p:nvPicPr>
        <p:blipFill rotWithShape="1">
          <a:blip r:embed="rId2"/>
          <a:srcRect l="61970" t="26229" r="24848" b="30943"/>
          <a:stretch/>
        </p:blipFill>
        <p:spPr>
          <a:xfrm>
            <a:off x="130530" y="1874982"/>
            <a:ext cx="3972332" cy="3629891"/>
          </a:xfrm>
          <a:prstGeom prst="rect">
            <a:avLst/>
          </a:prstGeom>
        </p:spPr>
      </p:pic>
      <p:pic>
        <p:nvPicPr>
          <p:cNvPr id="11" name="Image 10">
            <a:extLst>
              <a:ext uri="{FF2B5EF4-FFF2-40B4-BE49-F238E27FC236}">
                <a16:creationId xmlns:a16="http://schemas.microsoft.com/office/drawing/2014/main" id="{3B85324D-8E26-4265-883A-C6224111B0B2}"/>
              </a:ext>
            </a:extLst>
          </p:cNvPr>
          <p:cNvPicPr>
            <a:picLocks noChangeAspect="1"/>
          </p:cNvPicPr>
          <p:nvPr/>
        </p:nvPicPr>
        <p:blipFill rotWithShape="1">
          <a:blip r:embed="rId3"/>
          <a:srcRect l="62349" t="28653" r="21383" b="26633"/>
          <a:stretch/>
        </p:blipFill>
        <p:spPr>
          <a:xfrm>
            <a:off x="7953207" y="1874982"/>
            <a:ext cx="4238794" cy="3325090"/>
          </a:xfrm>
          <a:prstGeom prst="rect">
            <a:avLst/>
          </a:prstGeom>
        </p:spPr>
      </p:pic>
      <p:pic>
        <p:nvPicPr>
          <p:cNvPr id="6" name="Image 5">
            <a:extLst>
              <a:ext uri="{FF2B5EF4-FFF2-40B4-BE49-F238E27FC236}">
                <a16:creationId xmlns:a16="http://schemas.microsoft.com/office/drawing/2014/main" id="{311D6140-5F27-4D4F-BC3C-A7A95B8C0C51}"/>
              </a:ext>
            </a:extLst>
          </p:cNvPr>
          <p:cNvPicPr>
            <a:picLocks noChangeAspect="1"/>
          </p:cNvPicPr>
          <p:nvPr/>
        </p:nvPicPr>
        <p:blipFill rotWithShape="1">
          <a:blip r:embed="rId4"/>
          <a:srcRect l="66000" t="25667" r="17781" b="20333"/>
          <a:stretch/>
        </p:blipFill>
        <p:spPr>
          <a:xfrm>
            <a:off x="3931921" y="1874982"/>
            <a:ext cx="4346602" cy="3988608"/>
          </a:xfrm>
          <a:prstGeom prst="rect">
            <a:avLst/>
          </a:prstGeom>
        </p:spPr>
      </p:pic>
    </p:spTree>
    <p:extLst>
      <p:ext uri="{BB962C8B-B14F-4D97-AF65-F5344CB8AC3E}">
        <p14:creationId xmlns:p14="http://schemas.microsoft.com/office/powerpoint/2010/main" val="2890448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56B4F5-810A-4431-B31B-76A63E2D466C}"/>
              </a:ext>
            </a:extLst>
          </p:cNvPr>
          <p:cNvSpPr>
            <a:spLocks noGrp="1"/>
          </p:cNvSpPr>
          <p:nvPr>
            <p:ph type="title"/>
          </p:nvPr>
        </p:nvSpPr>
        <p:spPr>
          <a:xfrm>
            <a:off x="1097280" y="286604"/>
            <a:ext cx="10058400" cy="750708"/>
          </a:xfrm>
        </p:spPr>
        <p:txBody>
          <a:bodyPr/>
          <a:lstStyle/>
          <a:p>
            <a:pPr marL="0" indent="0">
              <a:buNone/>
            </a:pPr>
            <a:r>
              <a:rPr lang="fr-FR" sz="4800" dirty="0"/>
              <a:t>ACP</a:t>
            </a:r>
          </a:p>
        </p:txBody>
      </p:sp>
      <p:pic>
        <p:nvPicPr>
          <p:cNvPr id="5" name="Espace réservé du contenu 4">
            <a:extLst>
              <a:ext uri="{FF2B5EF4-FFF2-40B4-BE49-F238E27FC236}">
                <a16:creationId xmlns:a16="http://schemas.microsoft.com/office/drawing/2014/main" id="{9BFF731F-E9F4-40F4-BCB9-CA89B0BB73EC}"/>
              </a:ext>
            </a:extLst>
          </p:cNvPr>
          <p:cNvPicPr>
            <a:picLocks noGrp="1" noChangeAspect="1"/>
          </p:cNvPicPr>
          <p:nvPr>
            <p:ph idx="1"/>
          </p:nvPr>
        </p:nvPicPr>
        <p:blipFill>
          <a:blip r:embed="rId2"/>
          <a:stretch>
            <a:fillRect/>
          </a:stretch>
        </p:blipFill>
        <p:spPr>
          <a:xfrm>
            <a:off x="0" y="980875"/>
            <a:ext cx="6838619" cy="4896249"/>
          </a:xfrm>
        </p:spPr>
      </p:pic>
      <p:sp>
        <p:nvSpPr>
          <p:cNvPr id="13" name="Rectangle 12">
            <a:extLst>
              <a:ext uri="{FF2B5EF4-FFF2-40B4-BE49-F238E27FC236}">
                <a16:creationId xmlns:a16="http://schemas.microsoft.com/office/drawing/2014/main" id="{5D140D94-0E76-4CB7-9249-BDF30A222825}"/>
              </a:ext>
            </a:extLst>
          </p:cNvPr>
          <p:cNvSpPr/>
          <p:nvPr/>
        </p:nvSpPr>
        <p:spPr>
          <a:xfrm>
            <a:off x="7629239" y="3152439"/>
            <a:ext cx="4461161" cy="319294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FR" dirty="0"/>
              <a:t>Cluster 1: Seul cluster stable politiquement, au PIB très élevé</a:t>
            </a:r>
          </a:p>
          <a:p>
            <a:pPr algn="ctr"/>
            <a:endParaRPr lang="fr-FR" dirty="0"/>
          </a:p>
          <a:p>
            <a:pPr algn="ctr"/>
            <a:r>
              <a:rPr lang="fr-FR" dirty="0"/>
              <a:t>Cluster 2: comporte un petit nombre de pays, PIB très faible, instable</a:t>
            </a:r>
          </a:p>
          <a:p>
            <a:pPr algn="ctr"/>
            <a:endParaRPr lang="fr-FR" dirty="0"/>
          </a:p>
          <a:p>
            <a:pPr algn="ctr"/>
            <a:r>
              <a:rPr lang="fr-FR" dirty="0"/>
              <a:t>Cluster 3: Pays très instable au PIB très faible</a:t>
            </a:r>
          </a:p>
          <a:p>
            <a:pPr algn="ctr"/>
            <a:endParaRPr lang="fr-FR" dirty="0"/>
          </a:p>
        </p:txBody>
      </p:sp>
      <p:pic>
        <p:nvPicPr>
          <p:cNvPr id="4" name="Image 3" descr="Une image contenant carte&#10;&#10;Description générée automatiquement">
            <a:extLst>
              <a:ext uri="{FF2B5EF4-FFF2-40B4-BE49-F238E27FC236}">
                <a16:creationId xmlns:a16="http://schemas.microsoft.com/office/drawing/2014/main" id="{5756A9AA-1220-43EC-91A9-C9826608F0AB}"/>
              </a:ext>
            </a:extLst>
          </p:cNvPr>
          <p:cNvPicPr>
            <a:picLocks noChangeAspect="1"/>
          </p:cNvPicPr>
          <p:nvPr/>
        </p:nvPicPr>
        <p:blipFill>
          <a:blip r:embed="rId3"/>
          <a:stretch>
            <a:fillRect/>
          </a:stretch>
        </p:blipFill>
        <p:spPr>
          <a:xfrm>
            <a:off x="6838619" y="382169"/>
            <a:ext cx="5251781" cy="2646781"/>
          </a:xfrm>
          <a:prstGeom prst="rect">
            <a:avLst/>
          </a:prstGeom>
        </p:spPr>
      </p:pic>
    </p:spTree>
    <p:extLst>
      <p:ext uri="{BB962C8B-B14F-4D97-AF65-F5344CB8AC3E}">
        <p14:creationId xmlns:p14="http://schemas.microsoft.com/office/powerpoint/2010/main" val="2975148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9EECBA-10F6-4C6F-9EA7-E760D767072E}"/>
              </a:ext>
            </a:extLst>
          </p:cNvPr>
          <p:cNvSpPr>
            <a:spLocks noGrp="1"/>
          </p:cNvSpPr>
          <p:nvPr>
            <p:ph type="title"/>
          </p:nvPr>
        </p:nvSpPr>
        <p:spPr>
          <a:xfrm>
            <a:off x="1097280" y="286604"/>
            <a:ext cx="10058400" cy="821760"/>
          </a:xfrm>
        </p:spPr>
        <p:txBody>
          <a:bodyPr/>
          <a:lstStyle/>
          <a:p>
            <a:pPr algn="ctr"/>
            <a:r>
              <a:rPr lang="fr-FR" dirty="0"/>
              <a:t>COMPARAISON DES RESULTATS</a:t>
            </a:r>
          </a:p>
        </p:txBody>
      </p:sp>
      <p:pic>
        <p:nvPicPr>
          <p:cNvPr id="4098" name="Picture 2">
            <a:extLst>
              <a:ext uri="{FF2B5EF4-FFF2-40B4-BE49-F238E27FC236}">
                <a16:creationId xmlns:a16="http://schemas.microsoft.com/office/drawing/2014/main" id="{C867D02A-C1AB-4828-822C-0F8EE24405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1093" y="902970"/>
            <a:ext cx="10034587" cy="5554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800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9EECBA-10F6-4C6F-9EA7-E760D767072E}"/>
              </a:ext>
            </a:extLst>
          </p:cNvPr>
          <p:cNvSpPr>
            <a:spLocks noGrp="1"/>
          </p:cNvSpPr>
          <p:nvPr>
            <p:ph type="title"/>
          </p:nvPr>
        </p:nvSpPr>
        <p:spPr>
          <a:xfrm>
            <a:off x="1066800" y="515771"/>
            <a:ext cx="10058400" cy="821760"/>
          </a:xfrm>
        </p:spPr>
        <p:txBody>
          <a:bodyPr>
            <a:normAutofit fontScale="90000"/>
          </a:bodyPr>
          <a:lstStyle/>
          <a:p>
            <a:pPr algn="ctr"/>
            <a:r>
              <a:rPr lang="fr-FR" dirty="0"/>
              <a:t>Sélection des clusters par méthodes</a:t>
            </a:r>
            <a:br>
              <a:rPr lang="fr-FR" dirty="0"/>
            </a:br>
            <a:r>
              <a:rPr lang="fr-FR" sz="4000" b="1" dirty="0" err="1">
                <a:solidFill>
                  <a:srgbClr val="5E36F3"/>
                </a:solidFill>
                <a:latin typeface="inherit"/>
                <a:ea typeface="+mn-ea"/>
                <a:cs typeface="+mn-cs"/>
              </a:rPr>
              <a:t>Kmeans</a:t>
            </a:r>
            <a:endParaRPr lang="fr-FR" sz="4000" b="1" dirty="0">
              <a:solidFill>
                <a:srgbClr val="5E36F3"/>
              </a:solidFill>
              <a:latin typeface="inherit"/>
              <a:ea typeface="+mn-ea"/>
              <a:cs typeface="+mn-cs"/>
            </a:endParaRPr>
          </a:p>
        </p:txBody>
      </p:sp>
      <p:sp>
        <p:nvSpPr>
          <p:cNvPr id="5" name="ZoneTexte 4">
            <a:extLst>
              <a:ext uri="{FF2B5EF4-FFF2-40B4-BE49-F238E27FC236}">
                <a16:creationId xmlns:a16="http://schemas.microsoft.com/office/drawing/2014/main" id="{0B7CA523-D479-411C-B58C-5734E817D1B6}"/>
              </a:ext>
            </a:extLst>
          </p:cNvPr>
          <p:cNvSpPr txBox="1"/>
          <p:nvPr/>
        </p:nvSpPr>
        <p:spPr>
          <a:xfrm>
            <a:off x="9267094" y="1410045"/>
            <a:ext cx="2068945" cy="369332"/>
          </a:xfrm>
          <a:prstGeom prst="rect">
            <a:avLst/>
          </a:prstGeom>
          <a:noFill/>
        </p:spPr>
        <p:txBody>
          <a:bodyPr wrap="square" rtlCol="0">
            <a:spAutoFit/>
          </a:bodyPr>
          <a:lstStyle/>
          <a:p>
            <a:r>
              <a:rPr lang="fr-FR" dirty="0"/>
              <a:t>Poids des variables </a:t>
            </a:r>
          </a:p>
        </p:txBody>
      </p:sp>
      <p:sp>
        <p:nvSpPr>
          <p:cNvPr id="6" name="ZoneTexte 5">
            <a:extLst>
              <a:ext uri="{FF2B5EF4-FFF2-40B4-BE49-F238E27FC236}">
                <a16:creationId xmlns:a16="http://schemas.microsoft.com/office/drawing/2014/main" id="{7A8D4B66-9863-46E9-A235-060C89F29FAA}"/>
              </a:ext>
            </a:extLst>
          </p:cNvPr>
          <p:cNvSpPr txBox="1"/>
          <p:nvPr/>
        </p:nvSpPr>
        <p:spPr>
          <a:xfrm>
            <a:off x="557376" y="1337531"/>
            <a:ext cx="4156364" cy="4985980"/>
          </a:xfrm>
          <a:prstGeom prst="rect">
            <a:avLst/>
          </a:prstGeom>
          <a:noFill/>
        </p:spPr>
        <p:txBody>
          <a:bodyPr wrap="square" rtlCol="0">
            <a:spAutoFit/>
          </a:bodyPr>
          <a:lstStyle/>
          <a:p>
            <a:r>
              <a:rPr lang="fr-FR" sz="2400" b="1" dirty="0"/>
              <a:t>Exemple pays des clusters 2 </a:t>
            </a:r>
            <a:r>
              <a:rPr lang="fr-FR" sz="2000" b="1" dirty="0"/>
              <a:t>&amp;</a:t>
            </a:r>
            <a:r>
              <a:rPr lang="fr-FR" sz="2400" b="1" dirty="0"/>
              <a:t> 3</a:t>
            </a:r>
          </a:p>
          <a:p>
            <a:endParaRPr lang="fr-FR" sz="2400" b="1" dirty="0"/>
          </a:p>
          <a:p>
            <a:r>
              <a:rPr lang="fr-FR" sz="2400" b="1" dirty="0"/>
              <a:t>6+26 Pays</a:t>
            </a:r>
          </a:p>
          <a:p>
            <a:endParaRPr lang="fr-FR" sz="2400" b="1" dirty="0"/>
          </a:p>
          <a:p>
            <a:r>
              <a:rPr lang="fr-FR" sz="1800" b="1" dirty="0"/>
              <a:t>Group </a:t>
            </a:r>
            <a:r>
              <a:rPr lang="fr-FR" sz="1800" b="1" dirty="0" err="1"/>
              <a:t>Kmeans</a:t>
            </a:r>
            <a:r>
              <a:rPr lang="fr-FR" sz="1800" b="1" dirty="0"/>
              <a:t> 2</a:t>
            </a:r>
          </a:p>
          <a:p>
            <a:r>
              <a:rPr lang="fr-FR" sz="1800" b="1" dirty="0"/>
              <a:t>Chine - RAS de Macao, Irlande, Islande, Luxembourg, Norvège, Suisse</a:t>
            </a:r>
          </a:p>
          <a:p>
            <a:endParaRPr lang="fr-FR" sz="2400" b="1" dirty="0"/>
          </a:p>
          <a:p>
            <a:r>
              <a:rPr lang="fr-FR" sz="1800" b="1" dirty="0"/>
              <a:t>Group </a:t>
            </a:r>
            <a:r>
              <a:rPr lang="fr-FR" sz="1800" b="1" dirty="0" err="1"/>
              <a:t>Kmeans</a:t>
            </a:r>
            <a:r>
              <a:rPr lang="fr-FR" sz="1800" b="1" dirty="0"/>
              <a:t> 3</a:t>
            </a:r>
          </a:p>
          <a:p>
            <a:r>
              <a:rPr lang="fr-FR" sz="1800" b="1" dirty="0"/>
              <a:t>Allemagne, Australie, Autriche, Bahamas, Belgique, Canada, Chine - RAS de et d'Irlande du Nord, République de Corée, Suède, Émirats arabes unis, États-Unis d'Amérique</a:t>
            </a:r>
          </a:p>
          <a:p>
            <a:endParaRPr lang="fr-FR" b="1" dirty="0"/>
          </a:p>
          <a:p>
            <a:endParaRPr lang="fr-FR" sz="1800" b="1" dirty="0"/>
          </a:p>
        </p:txBody>
      </p:sp>
      <p:pic>
        <p:nvPicPr>
          <p:cNvPr id="14" name="Image 13">
            <a:extLst>
              <a:ext uri="{FF2B5EF4-FFF2-40B4-BE49-F238E27FC236}">
                <a16:creationId xmlns:a16="http://schemas.microsoft.com/office/drawing/2014/main" id="{BF7B4B69-96F4-47FA-9D8F-EDD5E9EC3CB3}"/>
              </a:ext>
            </a:extLst>
          </p:cNvPr>
          <p:cNvPicPr>
            <a:picLocks noChangeAspect="1"/>
          </p:cNvPicPr>
          <p:nvPr/>
        </p:nvPicPr>
        <p:blipFill rotWithShape="1">
          <a:blip r:embed="rId2"/>
          <a:srcRect l="62153" t="44815" r="23409" b="21785"/>
          <a:stretch/>
        </p:blipFill>
        <p:spPr>
          <a:xfrm>
            <a:off x="6096000" y="1851891"/>
            <a:ext cx="5381605" cy="3874654"/>
          </a:xfrm>
          <a:prstGeom prst="rect">
            <a:avLst/>
          </a:prstGeom>
        </p:spPr>
      </p:pic>
    </p:spTree>
    <p:extLst>
      <p:ext uri="{BB962C8B-B14F-4D97-AF65-F5344CB8AC3E}">
        <p14:creationId xmlns:p14="http://schemas.microsoft.com/office/powerpoint/2010/main" val="352832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9EECBA-10F6-4C6F-9EA7-E760D767072E}"/>
              </a:ext>
            </a:extLst>
          </p:cNvPr>
          <p:cNvSpPr>
            <a:spLocks noGrp="1"/>
          </p:cNvSpPr>
          <p:nvPr>
            <p:ph type="title"/>
          </p:nvPr>
        </p:nvSpPr>
        <p:spPr>
          <a:xfrm>
            <a:off x="1066800" y="515771"/>
            <a:ext cx="10058400" cy="821760"/>
          </a:xfrm>
        </p:spPr>
        <p:txBody>
          <a:bodyPr>
            <a:normAutofit fontScale="90000"/>
          </a:bodyPr>
          <a:lstStyle/>
          <a:p>
            <a:pPr algn="ctr"/>
            <a:r>
              <a:rPr lang="fr-FR" dirty="0"/>
              <a:t>Sélection des clusters par méthodes</a:t>
            </a:r>
            <a:br>
              <a:rPr lang="fr-FR" dirty="0"/>
            </a:br>
            <a:r>
              <a:rPr lang="fr-FR" sz="4000" b="1" dirty="0" err="1">
                <a:solidFill>
                  <a:srgbClr val="5E36F3"/>
                </a:solidFill>
                <a:latin typeface="inherit"/>
                <a:ea typeface="+mn-ea"/>
                <a:cs typeface="+mn-cs"/>
              </a:rPr>
              <a:t>Dendogramme</a:t>
            </a:r>
            <a:endParaRPr lang="fr-FR" sz="4000" b="1" dirty="0">
              <a:solidFill>
                <a:srgbClr val="5E36F3"/>
              </a:solidFill>
              <a:latin typeface="inherit"/>
              <a:ea typeface="+mn-ea"/>
              <a:cs typeface="+mn-cs"/>
            </a:endParaRPr>
          </a:p>
        </p:txBody>
      </p:sp>
      <p:sp>
        <p:nvSpPr>
          <p:cNvPr id="5" name="ZoneTexte 4">
            <a:extLst>
              <a:ext uri="{FF2B5EF4-FFF2-40B4-BE49-F238E27FC236}">
                <a16:creationId xmlns:a16="http://schemas.microsoft.com/office/drawing/2014/main" id="{0B7CA523-D479-411C-B58C-5734E817D1B6}"/>
              </a:ext>
            </a:extLst>
          </p:cNvPr>
          <p:cNvSpPr txBox="1"/>
          <p:nvPr/>
        </p:nvSpPr>
        <p:spPr>
          <a:xfrm>
            <a:off x="9328728" y="1337531"/>
            <a:ext cx="2068945" cy="369332"/>
          </a:xfrm>
          <a:prstGeom prst="rect">
            <a:avLst/>
          </a:prstGeom>
          <a:noFill/>
        </p:spPr>
        <p:txBody>
          <a:bodyPr wrap="square" rtlCol="0">
            <a:spAutoFit/>
          </a:bodyPr>
          <a:lstStyle/>
          <a:p>
            <a:r>
              <a:rPr lang="fr-FR" dirty="0"/>
              <a:t>Poids des variables </a:t>
            </a:r>
          </a:p>
        </p:txBody>
      </p:sp>
      <p:sp>
        <p:nvSpPr>
          <p:cNvPr id="6" name="ZoneTexte 5">
            <a:extLst>
              <a:ext uri="{FF2B5EF4-FFF2-40B4-BE49-F238E27FC236}">
                <a16:creationId xmlns:a16="http://schemas.microsoft.com/office/drawing/2014/main" id="{7A8D4B66-9863-46E9-A235-060C89F29FAA}"/>
              </a:ext>
            </a:extLst>
          </p:cNvPr>
          <p:cNvSpPr txBox="1"/>
          <p:nvPr/>
        </p:nvSpPr>
        <p:spPr>
          <a:xfrm>
            <a:off x="677449" y="1337531"/>
            <a:ext cx="4156364" cy="3970318"/>
          </a:xfrm>
          <a:prstGeom prst="rect">
            <a:avLst/>
          </a:prstGeom>
          <a:noFill/>
        </p:spPr>
        <p:txBody>
          <a:bodyPr wrap="square" rtlCol="0">
            <a:spAutoFit/>
          </a:bodyPr>
          <a:lstStyle/>
          <a:p>
            <a:r>
              <a:rPr lang="fr-FR" sz="2400" b="1" dirty="0"/>
              <a:t>Exemple de pays du cluster 2</a:t>
            </a:r>
          </a:p>
          <a:p>
            <a:endParaRPr lang="fr-FR" sz="2400" b="1" dirty="0"/>
          </a:p>
          <a:p>
            <a:r>
              <a:rPr lang="fr-FR" sz="2400" b="1" dirty="0"/>
              <a:t>122 Pays</a:t>
            </a:r>
          </a:p>
          <a:p>
            <a:r>
              <a:rPr lang="fr-FR" sz="1800" dirty="0"/>
              <a:t> </a:t>
            </a:r>
          </a:p>
          <a:p>
            <a:endParaRPr lang="fr-FR" sz="1800" b="1" dirty="0"/>
          </a:p>
          <a:p>
            <a:r>
              <a:rPr lang="fr-FR" sz="1800" dirty="0"/>
              <a:t>Barbade, Belgique, Belize, Botswana, Brésil, Bélarus, Cambodge, Canada, Chine - RAS de Hong-Kong, Chine - RAS de Macao, Turkménistan, Turquie, Uruguay, Nam, Égypte, Émirats arabes unis, Équateur, États-Unis d'Amérique</a:t>
            </a:r>
          </a:p>
          <a:p>
            <a:endParaRPr lang="fr-FR" b="1" dirty="0"/>
          </a:p>
          <a:p>
            <a:endParaRPr lang="fr-FR" sz="1800" b="1" dirty="0"/>
          </a:p>
        </p:txBody>
      </p:sp>
      <p:pic>
        <p:nvPicPr>
          <p:cNvPr id="4" name="Image 3">
            <a:extLst>
              <a:ext uri="{FF2B5EF4-FFF2-40B4-BE49-F238E27FC236}">
                <a16:creationId xmlns:a16="http://schemas.microsoft.com/office/drawing/2014/main" id="{C0D7D7F5-B856-455C-B439-9E4154A7352D}"/>
              </a:ext>
            </a:extLst>
          </p:cNvPr>
          <p:cNvPicPr>
            <a:picLocks noChangeAspect="1"/>
          </p:cNvPicPr>
          <p:nvPr/>
        </p:nvPicPr>
        <p:blipFill rotWithShape="1">
          <a:blip r:embed="rId2"/>
          <a:srcRect l="63182" t="32692" r="24848" b="33368"/>
          <a:stretch/>
        </p:blipFill>
        <p:spPr>
          <a:xfrm>
            <a:off x="7232073" y="1941882"/>
            <a:ext cx="4487273" cy="3578587"/>
          </a:xfrm>
          <a:prstGeom prst="rect">
            <a:avLst/>
          </a:prstGeom>
        </p:spPr>
      </p:pic>
    </p:spTree>
    <p:extLst>
      <p:ext uri="{BB962C8B-B14F-4D97-AF65-F5344CB8AC3E}">
        <p14:creationId xmlns:p14="http://schemas.microsoft.com/office/powerpoint/2010/main" val="471455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9EECBA-10F6-4C6F-9EA7-E760D767072E}"/>
              </a:ext>
            </a:extLst>
          </p:cNvPr>
          <p:cNvSpPr>
            <a:spLocks noGrp="1"/>
          </p:cNvSpPr>
          <p:nvPr>
            <p:ph type="title"/>
          </p:nvPr>
        </p:nvSpPr>
        <p:spPr>
          <a:xfrm>
            <a:off x="1066800" y="515771"/>
            <a:ext cx="10058400" cy="821760"/>
          </a:xfrm>
        </p:spPr>
        <p:txBody>
          <a:bodyPr>
            <a:normAutofit fontScale="90000"/>
          </a:bodyPr>
          <a:lstStyle/>
          <a:p>
            <a:pPr algn="ctr"/>
            <a:r>
              <a:rPr lang="fr-FR" dirty="0"/>
              <a:t>Sélection des clusters par méthodes</a:t>
            </a:r>
            <a:br>
              <a:rPr lang="fr-FR" dirty="0"/>
            </a:br>
            <a:r>
              <a:rPr lang="fr-FR" sz="4000" b="1" dirty="0">
                <a:solidFill>
                  <a:srgbClr val="5E36F3"/>
                </a:solidFill>
                <a:latin typeface="inherit"/>
                <a:ea typeface="+mn-ea"/>
                <a:cs typeface="+mn-cs"/>
              </a:rPr>
              <a:t>ACP</a:t>
            </a:r>
          </a:p>
        </p:txBody>
      </p:sp>
      <p:sp>
        <p:nvSpPr>
          <p:cNvPr id="5" name="ZoneTexte 4">
            <a:extLst>
              <a:ext uri="{FF2B5EF4-FFF2-40B4-BE49-F238E27FC236}">
                <a16:creationId xmlns:a16="http://schemas.microsoft.com/office/drawing/2014/main" id="{0B7CA523-D479-411C-B58C-5734E817D1B6}"/>
              </a:ext>
            </a:extLst>
          </p:cNvPr>
          <p:cNvSpPr txBox="1"/>
          <p:nvPr/>
        </p:nvSpPr>
        <p:spPr>
          <a:xfrm>
            <a:off x="9083963" y="1337531"/>
            <a:ext cx="2068945" cy="369332"/>
          </a:xfrm>
          <a:prstGeom prst="rect">
            <a:avLst/>
          </a:prstGeom>
          <a:noFill/>
        </p:spPr>
        <p:txBody>
          <a:bodyPr wrap="square" rtlCol="0">
            <a:spAutoFit/>
          </a:bodyPr>
          <a:lstStyle/>
          <a:p>
            <a:r>
              <a:rPr lang="fr-FR" dirty="0"/>
              <a:t>Poids des variables </a:t>
            </a:r>
          </a:p>
        </p:txBody>
      </p:sp>
      <p:sp>
        <p:nvSpPr>
          <p:cNvPr id="6" name="ZoneTexte 5">
            <a:extLst>
              <a:ext uri="{FF2B5EF4-FFF2-40B4-BE49-F238E27FC236}">
                <a16:creationId xmlns:a16="http://schemas.microsoft.com/office/drawing/2014/main" id="{7A8D4B66-9863-46E9-A235-060C89F29FAA}"/>
              </a:ext>
            </a:extLst>
          </p:cNvPr>
          <p:cNvSpPr txBox="1"/>
          <p:nvPr/>
        </p:nvSpPr>
        <p:spPr>
          <a:xfrm>
            <a:off x="575849" y="1337531"/>
            <a:ext cx="4156364" cy="5016758"/>
          </a:xfrm>
          <a:prstGeom prst="rect">
            <a:avLst/>
          </a:prstGeom>
          <a:noFill/>
        </p:spPr>
        <p:txBody>
          <a:bodyPr wrap="square" rtlCol="0">
            <a:spAutoFit/>
          </a:bodyPr>
          <a:lstStyle/>
          <a:p>
            <a:r>
              <a:rPr lang="fr-FR" sz="2400" b="1" dirty="0"/>
              <a:t>Exemple de pays du cluster 1</a:t>
            </a:r>
          </a:p>
          <a:p>
            <a:endParaRPr lang="fr-FR" sz="2800" dirty="0"/>
          </a:p>
          <a:p>
            <a:r>
              <a:rPr lang="fr-FR" sz="2800" dirty="0"/>
              <a:t>138 Pays</a:t>
            </a:r>
          </a:p>
          <a:p>
            <a:endParaRPr lang="fr-FR" sz="2800" dirty="0"/>
          </a:p>
          <a:p>
            <a:r>
              <a:rPr lang="fr-FR" sz="2000" dirty="0"/>
              <a:t>Group ACP 1</a:t>
            </a:r>
          </a:p>
          <a:p>
            <a:r>
              <a:rPr lang="fr-FR" sz="2000" dirty="0"/>
              <a:t>Afrique du Sud, Albanie, Algérie,, El Salvador, Espagne, Estonie, Eswatini, Fidji, Finlande, France, Fédération de Russie, Gabon, Paraguay, Pays-Bas, Philippines, du), Viet Nam, Égypte, Émirats arabes unis, Équateur, États-Unis d'Amérique, Éthiopie, Îles Salomon</a:t>
            </a:r>
          </a:p>
          <a:p>
            <a:endParaRPr lang="fr-FR" sz="1600" b="1" dirty="0"/>
          </a:p>
          <a:p>
            <a:endParaRPr lang="fr-FR" sz="1600" b="1" dirty="0"/>
          </a:p>
        </p:txBody>
      </p:sp>
      <p:pic>
        <p:nvPicPr>
          <p:cNvPr id="4" name="Image 3">
            <a:extLst>
              <a:ext uri="{FF2B5EF4-FFF2-40B4-BE49-F238E27FC236}">
                <a16:creationId xmlns:a16="http://schemas.microsoft.com/office/drawing/2014/main" id="{AAB7A8E7-B6DC-4B10-8E6E-3D3F1518733E}"/>
              </a:ext>
            </a:extLst>
          </p:cNvPr>
          <p:cNvPicPr>
            <a:picLocks noChangeAspect="1"/>
          </p:cNvPicPr>
          <p:nvPr/>
        </p:nvPicPr>
        <p:blipFill rotWithShape="1">
          <a:blip r:embed="rId2"/>
          <a:srcRect l="62197" t="32424" r="27424" b="26094"/>
          <a:stretch/>
        </p:blipFill>
        <p:spPr>
          <a:xfrm>
            <a:off x="7167788" y="1706863"/>
            <a:ext cx="4123668" cy="4635366"/>
          </a:xfrm>
          <a:prstGeom prst="rect">
            <a:avLst/>
          </a:prstGeom>
        </p:spPr>
      </p:pic>
    </p:spTree>
    <p:extLst>
      <p:ext uri="{BB962C8B-B14F-4D97-AF65-F5344CB8AC3E}">
        <p14:creationId xmlns:p14="http://schemas.microsoft.com/office/powerpoint/2010/main" val="580742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5CB08D-FFE2-496D-944A-A10D5BC6CE66}"/>
              </a:ext>
            </a:extLst>
          </p:cNvPr>
          <p:cNvSpPr>
            <a:spLocks noGrp="1"/>
          </p:cNvSpPr>
          <p:nvPr>
            <p:ph type="title"/>
          </p:nvPr>
        </p:nvSpPr>
        <p:spPr/>
        <p:txBody>
          <a:bodyPr/>
          <a:lstStyle/>
          <a:p>
            <a:pPr algn="ctr"/>
            <a:r>
              <a:rPr lang="fr-FR" spc="600" dirty="0"/>
              <a:t>SOMMAIRE</a:t>
            </a:r>
          </a:p>
        </p:txBody>
      </p:sp>
      <p:sp>
        <p:nvSpPr>
          <p:cNvPr id="3" name="Espace réservé du contenu 2">
            <a:extLst>
              <a:ext uri="{FF2B5EF4-FFF2-40B4-BE49-F238E27FC236}">
                <a16:creationId xmlns:a16="http://schemas.microsoft.com/office/drawing/2014/main" id="{C47185FA-05DC-47FD-9BC8-50FAF996A255}"/>
              </a:ext>
            </a:extLst>
          </p:cNvPr>
          <p:cNvSpPr>
            <a:spLocks noGrp="1"/>
          </p:cNvSpPr>
          <p:nvPr>
            <p:ph idx="1"/>
          </p:nvPr>
        </p:nvSpPr>
        <p:spPr/>
        <p:txBody>
          <a:bodyPr/>
          <a:lstStyle/>
          <a:p>
            <a:pPr marL="475488" lvl="2" indent="0">
              <a:buNone/>
            </a:pPr>
            <a:r>
              <a:rPr lang="fr-FR" dirty="0"/>
              <a:t>	</a:t>
            </a:r>
          </a:p>
          <a:p>
            <a:pPr marL="475488" lvl="2" indent="0">
              <a:buNone/>
            </a:pPr>
            <a:endParaRPr lang="fr-FR" sz="1800" dirty="0"/>
          </a:p>
          <a:p>
            <a:pPr marL="2065760" lvl="8" indent="-457200">
              <a:buFont typeface="+mj-lt"/>
              <a:buAutoNum type="arabicPeriod"/>
            </a:pPr>
            <a:r>
              <a:rPr lang="fr-FR" sz="2800" dirty="0"/>
              <a:t>Présentation des variables</a:t>
            </a:r>
          </a:p>
          <a:p>
            <a:pPr marL="2065760" lvl="8" indent="-457200">
              <a:buFont typeface="+mj-lt"/>
              <a:buAutoNum type="arabicPeriod"/>
            </a:pPr>
            <a:r>
              <a:rPr lang="fr-FR" sz="2800" dirty="0"/>
              <a:t>Présentation des méthodes de clustering utilisées</a:t>
            </a:r>
          </a:p>
          <a:p>
            <a:pPr marL="2065760" lvl="8" indent="-457200">
              <a:buFont typeface="+mj-lt"/>
              <a:buAutoNum type="arabicPeriod"/>
            </a:pPr>
            <a:r>
              <a:rPr lang="fr-FR" sz="2800" dirty="0"/>
              <a:t>Traitement des valeurs nulles</a:t>
            </a:r>
          </a:p>
          <a:p>
            <a:pPr marL="2065760" lvl="8" indent="-457200">
              <a:buFont typeface="+mj-lt"/>
              <a:buAutoNum type="arabicPeriod"/>
            </a:pPr>
            <a:r>
              <a:rPr lang="fr-FR" sz="2800" dirty="0"/>
              <a:t>Présentation résultat clustering</a:t>
            </a:r>
          </a:p>
          <a:p>
            <a:pPr marL="2065760" lvl="8" indent="-457200">
              <a:buFont typeface="+mj-lt"/>
              <a:buAutoNum type="arabicPeriod"/>
            </a:pPr>
            <a:r>
              <a:rPr lang="fr-FR" sz="2800" dirty="0"/>
              <a:t>Comparaison</a:t>
            </a:r>
          </a:p>
          <a:p>
            <a:pPr marL="2065760" lvl="8" indent="-457200">
              <a:buFont typeface="+mj-lt"/>
              <a:buAutoNum type="arabicPeriod"/>
            </a:pPr>
            <a:r>
              <a:rPr lang="fr-FR" sz="2800" dirty="0"/>
              <a:t>Proposition</a:t>
            </a:r>
          </a:p>
          <a:p>
            <a:pPr marL="475488" lvl="2" indent="0">
              <a:buNone/>
            </a:pPr>
            <a:endParaRPr lang="fr-FR" dirty="0"/>
          </a:p>
          <a:p>
            <a:pPr marL="475488" lvl="2" indent="0">
              <a:buNone/>
            </a:pPr>
            <a:endParaRPr lang="fr-FR" dirty="0"/>
          </a:p>
        </p:txBody>
      </p:sp>
    </p:spTree>
    <p:extLst>
      <p:ext uri="{BB962C8B-B14F-4D97-AF65-F5344CB8AC3E}">
        <p14:creationId xmlns:p14="http://schemas.microsoft.com/office/powerpoint/2010/main" val="2257234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BA7D5A75-4A2D-4D87-BEF7-ADC445B7AAAC}"/>
              </a:ext>
            </a:extLst>
          </p:cNvPr>
          <p:cNvPicPr>
            <a:picLocks noChangeAspect="1"/>
          </p:cNvPicPr>
          <p:nvPr/>
        </p:nvPicPr>
        <p:blipFill rotWithShape="1">
          <a:blip r:embed="rId2"/>
          <a:srcRect l="62423" t="41044" r="16737" b="27441"/>
          <a:stretch/>
        </p:blipFill>
        <p:spPr>
          <a:xfrm>
            <a:off x="544021" y="175491"/>
            <a:ext cx="11103958" cy="2627607"/>
          </a:xfrm>
          <a:prstGeom prst="rect">
            <a:avLst/>
          </a:prstGeom>
        </p:spPr>
      </p:pic>
      <p:sp>
        <p:nvSpPr>
          <p:cNvPr id="2" name="Titre 1">
            <a:extLst>
              <a:ext uri="{FF2B5EF4-FFF2-40B4-BE49-F238E27FC236}">
                <a16:creationId xmlns:a16="http://schemas.microsoft.com/office/drawing/2014/main" id="{64E072EE-995F-468F-8392-B13FC63A1510}"/>
              </a:ext>
            </a:extLst>
          </p:cNvPr>
          <p:cNvSpPr>
            <a:spLocks noGrp="1"/>
          </p:cNvSpPr>
          <p:nvPr>
            <p:ph type="title"/>
          </p:nvPr>
        </p:nvSpPr>
        <p:spPr>
          <a:xfrm>
            <a:off x="1097280" y="286603"/>
            <a:ext cx="10058400" cy="877179"/>
          </a:xfrm>
        </p:spPr>
        <p:txBody>
          <a:bodyPr/>
          <a:lstStyle/>
          <a:p>
            <a:r>
              <a:rPr lang="fr-FR" dirty="0"/>
              <a:t>COMPARAISON</a:t>
            </a:r>
          </a:p>
        </p:txBody>
      </p:sp>
      <p:sp>
        <p:nvSpPr>
          <p:cNvPr id="3" name="Espace réservé du contenu 2">
            <a:extLst>
              <a:ext uri="{FF2B5EF4-FFF2-40B4-BE49-F238E27FC236}">
                <a16:creationId xmlns:a16="http://schemas.microsoft.com/office/drawing/2014/main" id="{867EBB9F-BDC5-4A5D-B807-5D21D04C21C8}"/>
              </a:ext>
            </a:extLst>
          </p:cNvPr>
          <p:cNvSpPr>
            <a:spLocks noGrp="1"/>
          </p:cNvSpPr>
          <p:nvPr>
            <p:ph idx="1"/>
          </p:nvPr>
        </p:nvSpPr>
        <p:spPr>
          <a:xfrm>
            <a:off x="4673598" y="6016370"/>
            <a:ext cx="8746836" cy="434109"/>
          </a:xfrm>
        </p:spPr>
        <p:txBody>
          <a:bodyPr>
            <a:normAutofit/>
          </a:bodyPr>
          <a:lstStyle/>
          <a:p>
            <a:r>
              <a:rPr lang="fr-FR" sz="1600" dirty="0"/>
              <a:t>                                    </a:t>
            </a:r>
            <a:r>
              <a:rPr lang="fr-FR" sz="1200" b="1" dirty="0"/>
              <a:t>Nombre de Pays                           6                         26                                  122                 138</a:t>
            </a:r>
            <a:endParaRPr lang="fr-FR" sz="1600" b="1" dirty="0"/>
          </a:p>
        </p:txBody>
      </p:sp>
      <p:pic>
        <p:nvPicPr>
          <p:cNvPr id="8194" name="Picture 2">
            <a:extLst>
              <a:ext uri="{FF2B5EF4-FFF2-40B4-BE49-F238E27FC236}">
                <a16:creationId xmlns:a16="http://schemas.microsoft.com/office/drawing/2014/main" id="{C736FA41-6B2C-4173-ABE9-39D8F49BA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463" y="1690255"/>
            <a:ext cx="10501747" cy="4992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130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B7128F-21C9-417D-98CE-0D8CE0D03D23}"/>
              </a:ext>
            </a:extLst>
          </p:cNvPr>
          <p:cNvSpPr>
            <a:spLocks noGrp="1"/>
          </p:cNvSpPr>
          <p:nvPr>
            <p:ph type="title"/>
          </p:nvPr>
        </p:nvSpPr>
        <p:spPr>
          <a:xfrm>
            <a:off x="1066800" y="355183"/>
            <a:ext cx="10058400" cy="932597"/>
          </a:xfrm>
        </p:spPr>
        <p:txBody>
          <a:bodyPr/>
          <a:lstStyle/>
          <a:p>
            <a:r>
              <a:rPr lang="fr-FR" dirty="0"/>
              <a:t>PROPOSITION CLIENT</a:t>
            </a:r>
          </a:p>
        </p:txBody>
      </p:sp>
      <p:sp>
        <p:nvSpPr>
          <p:cNvPr id="3" name="Espace réservé du contenu 2">
            <a:extLst>
              <a:ext uri="{FF2B5EF4-FFF2-40B4-BE49-F238E27FC236}">
                <a16:creationId xmlns:a16="http://schemas.microsoft.com/office/drawing/2014/main" id="{D41D8152-66FE-48C0-856C-871A69BEA9B5}"/>
              </a:ext>
            </a:extLst>
          </p:cNvPr>
          <p:cNvSpPr>
            <a:spLocks noGrp="1"/>
          </p:cNvSpPr>
          <p:nvPr>
            <p:ph idx="1"/>
          </p:nvPr>
        </p:nvSpPr>
        <p:spPr>
          <a:xfrm>
            <a:off x="1066800" y="1017270"/>
            <a:ext cx="10596420" cy="3085144"/>
          </a:xfrm>
        </p:spPr>
        <p:txBody>
          <a:bodyPr>
            <a:normAutofit/>
          </a:bodyPr>
          <a:lstStyle/>
          <a:p>
            <a:pPr algn="r"/>
            <a:r>
              <a:rPr lang="fr-FR" i="1" dirty="0">
                <a:solidFill>
                  <a:schemeClr val="bg2">
                    <a:lumMod val="50000"/>
                  </a:schemeClr>
                </a:solidFill>
              </a:rPr>
              <a:t>Se baser sur la méthode </a:t>
            </a:r>
            <a:r>
              <a:rPr lang="fr-FR" i="1" dirty="0" err="1">
                <a:solidFill>
                  <a:schemeClr val="bg2">
                    <a:lumMod val="50000"/>
                  </a:schemeClr>
                </a:solidFill>
              </a:rPr>
              <a:t>Kmeans</a:t>
            </a:r>
            <a:r>
              <a:rPr lang="fr-FR" i="1" dirty="0">
                <a:solidFill>
                  <a:schemeClr val="bg2">
                    <a:lumMod val="50000"/>
                  </a:schemeClr>
                </a:solidFill>
              </a:rPr>
              <a:t> </a:t>
            </a:r>
          </a:p>
          <a:p>
            <a:pPr algn="r"/>
            <a:r>
              <a:rPr lang="fr-FR" sz="1800" i="1" dirty="0">
                <a:solidFill>
                  <a:schemeClr val="bg2">
                    <a:lumMod val="50000"/>
                  </a:schemeClr>
                </a:solidFill>
              </a:rPr>
              <a:t>Contrairement à l’ACP et au </a:t>
            </a:r>
            <a:r>
              <a:rPr lang="fr-FR" sz="1800" i="1" dirty="0" err="1">
                <a:solidFill>
                  <a:schemeClr val="bg2">
                    <a:lumMod val="50000"/>
                  </a:schemeClr>
                </a:solidFill>
              </a:rPr>
              <a:t>Dendogramme</a:t>
            </a:r>
            <a:r>
              <a:rPr lang="fr-FR" sz="1800" i="1" dirty="0">
                <a:solidFill>
                  <a:schemeClr val="bg2">
                    <a:lumMod val="50000"/>
                  </a:schemeClr>
                </a:solidFill>
              </a:rPr>
              <a:t>, il ne se contente pas d’exclure les pays aux valeurs aberrantes</a:t>
            </a:r>
          </a:p>
          <a:p>
            <a:pPr algn="r"/>
            <a:r>
              <a:rPr lang="fr-FR" i="1" dirty="0">
                <a:solidFill>
                  <a:schemeClr val="bg2">
                    <a:lumMod val="50000"/>
                  </a:schemeClr>
                </a:solidFill>
              </a:rPr>
              <a:t>Le partitionnement est plus fin - Le nombre de pays est restreint à 32 </a:t>
            </a:r>
          </a:p>
          <a:p>
            <a:pPr algn="r"/>
            <a:endParaRPr lang="fr-FR" sz="1600" dirty="0"/>
          </a:p>
          <a:p>
            <a:pPr algn="r"/>
            <a:endParaRPr lang="fr-FR" sz="1800" i="1" dirty="0">
              <a:solidFill>
                <a:schemeClr val="bg2">
                  <a:lumMod val="50000"/>
                </a:schemeClr>
              </a:solidFill>
            </a:endParaRPr>
          </a:p>
        </p:txBody>
      </p:sp>
      <p:sp>
        <p:nvSpPr>
          <p:cNvPr id="6" name="Rectangle 5">
            <a:extLst>
              <a:ext uri="{FF2B5EF4-FFF2-40B4-BE49-F238E27FC236}">
                <a16:creationId xmlns:a16="http://schemas.microsoft.com/office/drawing/2014/main" id="{A5107254-7210-4377-A1A8-73D130984972}"/>
              </a:ext>
            </a:extLst>
          </p:cNvPr>
          <p:cNvSpPr/>
          <p:nvPr/>
        </p:nvSpPr>
        <p:spPr>
          <a:xfrm>
            <a:off x="528780" y="2194560"/>
            <a:ext cx="5014770" cy="413766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FR" dirty="0"/>
              <a:t>Group </a:t>
            </a:r>
            <a:r>
              <a:rPr lang="fr-FR" dirty="0" err="1"/>
              <a:t>Kmeans</a:t>
            </a:r>
            <a:r>
              <a:rPr lang="fr-FR" dirty="0"/>
              <a:t> 2</a:t>
            </a:r>
          </a:p>
          <a:p>
            <a:pPr algn="ctr"/>
            <a:r>
              <a:rPr lang="fr-FR" dirty="0"/>
              <a:t>Allemagne, Australie, Autriche, Bahamas, Belgique, Canada, Chine - RAS de Hong-Kong, Chine, Taiwan Province de, Chypre, Danemark, Espagne, Finlande, France, Israël, Italie, Japon, Koweït, Malte, Nouvelle-Calédonie, Nouvelle-Zélande, Pays-Bas, Royaume-Uni de Grande-Bretagne et d'Irlande du Nord, République de Corée (Sud), Suède, Émirats arabes unis, États-Unis d'Amérique</a:t>
            </a:r>
          </a:p>
          <a:p>
            <a:pPr algn="ctr"/>
            <a:r>
              <a:rPr lang="fr-FR" dirty="0"/>
              <a:t> </a:t>
            </a:r>
          </a:p>
          <a:p>
            <a:pPr algn="ctr"/>
            <a:r>
              <a:rPr lang="fr-FR" dirty="0"/>
              <a:t>Group </a:t>
            </a:r>
            <a:r>
              <a:rPr lang="fr-FR" dirty="0" err="1"/>
              <a:t>Kmeans</a:t>
            </a:r>
            <a:r>
              <a:rPr lang="fr-FR" dirty="0"/>
              <a:t> 3</a:t>
            </a:r>
          </a:p>
          <a:p>
            <a:pPr algn="ctr"/>
            <a:r>
              <a:rPr lang="fr-FR" dirty="0"/>
              <a:t>Chine - RAS de Macao, Irlande, Islande, Luxembourg, Norvège, Suisse</a:t>
            </a:r>
          </a:p>
          <a:p>
            <a:pPr algn="ctr"/>
            <a:r>
              <a:rPr lang="fr-FR" dirty="0"/>
              <a:t> </a:t>
            </a:r>
          </a:p>
        </p:txBody>
      </p:sp>
      <p:graphicFrame>
        <p:nvGraphicFramePr>
          <p:cNvPr id="4" name="Tableau 3">
            <a:extLst>
              <a:ext uri="{FF2B5EF4-FFF2-40B4-BE49-F238E27FC236}">
                <a16:creationId xmlns:a16="http://schemas.microsoft.com/office/drawing/2014/main" id="{CD230617-ABDC-4B01-B7FE-E6900C03F39B}"/>
              </a:ext>
            </a:extLst>
          </p:cNvPr>
          <p:cNvGraphicFramePr>
            <a:graphicFrameLocks noGrp="1"/>
          </p:cNvGraphicFramePr>
          <p:nvPr>
            <p:extLst>
              <p:ext uri="{D42A27DB-BD31-4B8C-83A1-F6EECF244321}">
                <p14:modId xmlns:p14="http://schemas.microsoft.com/office/powerpoint/2010/main" val="3134530194"/>
              </p:ext>
            </p:extLst>
          </p:nvPr>
        </p:nvGraphicFramePr>
        <p:xfrm>
          <a:off x="5692140" y="2708910"/>
          <a:ext cx="6331902" cy="3632835"/>
        </p:xfrm>
        <a:graphic>
          <a:graphicData uri="http://schemas.openxmlformats.org/drawingml/2006/table">
            <a:tbl>
              <a:tblPr/>
              <a:tblGrid>
                <a:gridCol w="3440430">
                  <a:extLst>
                    <a:ext uri="{9D8B030D-6E8A-4147-A177-3AD203B41FA5}">
                      <a16:colId xmlns:a16="http://schemas.microsoft.com/office/drawing/2014/main" val="3593998792"/>
                    </a:ext>
                  </a:extLst>
                </a:gridCol>
                <a:gridCol w="1520190">
                  <a:extLst>
                    <a:ext uri="{9D8B030D-6E8A-4147-A177-3AD203B41FA5}">
                      <a16:colId xmlns:a16="http://schemas.microsoft.com/office/drawing/2014/main" val="3044243565"/>
                    </a:ext>
                  </a:extLst>
                </a:gridCol>
                <a:gridCol w="1371282">
                  <a:extLst>
                    <a:ext uri="{9D8B030D-6E8A-4147-A177-3AD203B41FA5}">
                      <a16:colId xmlns:a16="http://schemas.microsoft.com/office/drawing/2014/main" val="2980457940"/>
                    </a:ext>
                  </a:extLst>
                </a:gridCol>
              </a:tblGrid>
              <a:tr h="356235">
                <a:tc>
                  <a:txBody>
                    <a:bodyPr/>
                    <a:lstStyle/>
                    <a:p>
                      <a:pPr algn="r" fontAlgn="ctr"/>
                      <a:endParaRPr lang="fr-FR" b="1" dirty="0">
                        <a:effectLst/>
                      </a:endParaRPr>
                    </a:p>
                  </a:txBody>
                  <a:tcPr anchor="ctr">
                    <a:lnL>
                      <a:noFill/>
                    </a:lnL>
                    <a:lnR>
                      <a:noFill/>
                    </a:lnR>
                    <a:lnT>
                      <a:noFill/>
                    </a:lnT>
                    <a:lnB>
                      <a:noFill/>
                    </a:lnB>
                    <a:solidFill>
                      <a:srgbClr val="FFFFFF"/>
                    </a:solidFill>
                  </a:tcPr>
                </a:tc>
                <a:tc>
                  <a:txBody>
                    <a:bodyPr/>
                    <a:lstStyle/>
                    <a:p>
                      <a:pPr algn="r" fontAlgn="ctr"/>
                      <a:r>
                        <a:rPr lang="fr-FR" b="1" dirty="0">
                          <a:effectLst/>
                        </a:rPr>
                        <a:t>Cluster2</a:t>
                      </a:r>
                    </a:p>
                  </a:txBody>
                  <a:tcPr anchor="ctr">
                    <a:lnL>
                      <a:noFill/>
                    </a:lnL>
                    <a:lnR>
                      <a:noFill/>
                    </a:lnR>
                    <a:lnT>
                      <a:noFill/>
                    </a:lnT>
                    <a:lnB>
                      <a:noFill/>
                    </a:lnB>
                    <a:solidFill>
                      <a:srgbClr val="FFFFFF"/>
                    </a:solidFill>
                  </a:tcPr>
                </a:tc>
                <a:tc>
                  <a:txBody>
                    <a:bodyPr/>
                    <a:lstStyle/>
                    <a:p>
                      <a:pPr algn="r" fontAlgn="ctr"/>
                      <a:r>
                        <a:rPr lang="fr-FR" b="1" dirty="0">
                          <a:effectLst/>
                        </a:rPr>
                        <a:t>Cluster3</a:t>
                      </a:r>
                    </a:p>
                  </a:txBody>
                  <a:tcPr anchor="ctr">
                    <a:lnL>
                      <a:noFill/>
                    </a:lnL>
                    <a:lnR>
                      <a:noFill/>
                    </a:lnR>
                    <a:lnT>
                      <a:noFill/>
                    </a:lnT>
                    <a:lnB>
                      <a:noFill/>
                    </a:lnB>
                    <a:solidFill>
                      <a:srgbClr val="FFFFFF"/>
                    </a:solidFill>
                  </a:tcPr>
                </a:tc>
                <a:extLst>
                  <a:ext uri="{0D108BD9-81ED-4DB2-BD59-A6C34878D82A}">
                    <a16:rowId xmlns:a16="http://schemas.microsoft.com/office/drawing/2014/main" val="3984696306"/>
                  </a:ext>
                </a:extLst>
              </a:tr>
              <a:tr h="653415">
                <a:tc>
                  <a:txBody>
                    <a:bodyPr/>
                    <a:lstStyle/>
                    <a:p>
                      <a:pPr algn="r" fontAlgn="ctr"/>
                      <a:r>
                        <a:rPr lang="fr-FR" b="1" dirty="0">
                          <a:effectLst/>
                        </a:rPr>
                        <a:t>%_Evolution_population_2012/17</a:t>
                      </a:r>
                    </a:p>
                  </a:txBody>
                  <a:tcPr anchor="ctr">
                    <a:lnL>
                      <a:noFill/>
                    </a:lnL>
                    <a:lnR>
                      <a:noFill/>
                    </a:lnR>
                    <a:lnT>
                      <a:noFill/>
                    </a:lnT>
                    <a:lnB>
                      <a:noFill/>
                    </a:lnB>
                    <a:solidFill>
                      <a:srgbClr val="FFFFFF"/>
                    </a:solidFill>
                  </a:tcPr>
                </a:tc>
                <a:tc>
                  <a:txBody>
                    <a:bodyPr/>
                    <a:lstStyle/>
                    <a:p>
                      <a:pPr algn="r" fontAlgn="ctr"/>
                      <a:r>
                        <a:rPr lang="fr-FR" dirty="0">
                          <a:effectLst/>
                        </a:rPr>
                        <a:t>3.60</a:t>
                      </a:r>
                    </a:p>
                  </a:txBody>
                  <a:tcPr anchor="ctr">
                    <a:lnL>
                      <a:noFill/>
                    </a:lnL>
                    <a:lnR>
                      <a:noFill/>
                    </a:lnR>
                    <a:lnT>
                      <a:noFill/>
                    </a:lnT>
                    <a:lnB>
                      <a:noFill/>
                    </a:lnB>
                    <a:solidFill>
                      <a:srgbClr val="FFFFFF"/>
                    </a:solidFill>
                  </a:tcPr>
                </a:tc>
                <a:tc>
                  <a:txBody>
                    <a:bodyPr/>
                    <a:lstStyle/>
                    <a:p>
                      <a:pPr algn="r" fontAlgn="ctr"/>
                      <a:r>
                        <a:rPr lang="fr-FR" dirty="0">
                          <a:effectLst/>
                        </a:rPr>
                        <a:t>5.61</a:t>
                      </a:r>
                    </a:p>
                  </a:txBody>
                  <a:tcPr anchor="ctr">
                    <a:lnL>
                      <a:noFill/>
                    </a:lnL>
                    <a:lnR>
                      <a:noFill/>
                    </a:lnR>
                    <a:lnT>
                      <a:noFill/>
                    </a:lnT>
                    <a:lnB>
                      <a:noFill/>
                    </a:lnB>
                    <a:solidFill>
                      <a:srgbClr val="FFFFFF"/>
                    </a:solidFill>
                  </a:tcPr>
                </a:tc>
                <a:extLst>
                  <a:ext uri="{0D108BD9-81ED-4DB2-BD59-A6C34878D82A}">
                    <a16:rowId xmlns:a16="http://schemas.microsoft.com/office/drawing/2014/main" val="193685318"/>
                  </a:ext>
                </a:extLst>
              </a:tr>
              <a:tr h="373380">
                <a:tc>
                  <a:txBody>
                    <a:bodyPr/>
                    <a:lstStyle/>
                    <a:p>
                      <a:pPr algn="r" fontAlgn="ctr"/>
                      <a:r>
                        <a:rPr lang="fr-FR" b="1" dirty="0" err="1">
                          <a:effectLst/>
                        </a:rPr>
                        <a:t>Croissance_annuelle</a:t>
                      </a:r>
                      <a:endParaRPr lang="fr-FR" b="1" dirty="0">
                        <a:effectLst/>
                      </a:endParaRPr>
                    </a:p>
                  </a:txBody>
                  <a:tcPr anchor="ctr">
                    <a:lnL>
                      <a:noFill/>
                    </a:lnL>
                    <a:lnR>
                      <a:noFill/>
                    </a:lnR>
                    <a:lnT>
                      <a:noFill/>
                    </a:lnT>
                    <a:lnB>
                      <a:noFill/>
                    </a:lnB>
                    <a:solidFill>
                      <a:srgbClr val="FFFFFF"/>
                    </a:solidFill>
                  </a:tcPr>
                </a:tc>
                <a:tc>
                  <a:txBody>
                    <a:bodyPr/>
                    <a:lstStyle/>
                    <a:p>
                      <a:pPr algn="r" fontAlgn="ctr"/>
                      <a:r>
                        <a:rPr lang="fr-FR" dirty="0">
                          <a:effectLst/>
                        </a:rPr>
                        <a:t>5.64</a:t>
                      </a:r>
                    </a:p>
                  </a:txBody>
                  <a:tcPr anchor="ctr">
                    <a:lnL>
                      <a:noFill/>
                    </a:lnL>
                    <a:lnR>
                      <a:noFill/>
                    </a:lnR>
                    <a:lnT>
                      <a:noFill/>
                    </a:lnT>
                    <a:lnB>
                      <a:noFill/>
                    </a:lnB>
                    <a:solidFill>
                      <a:srgbClr val="FFFFFF"/>
                    </a:solidFill>
                  </a:tcPr>
                </a:tc>
                <a:tc>
                  <a:txBody>
                    <a:bodyPr/>
                    <a:lstStyle/>
                    <a:p>
                      <a:pPr algn="r" fontAlgn="ctr"/>
                      <a:r>
                        <a:rPr lang="fr-FR">
                          <a:effectLst/>
                        </a:rPr>
                        <a:t>8.58</a:t>
                      </a:r>
                    </a:p>
                  </a:txBody>
                  <a:tcPr anchor="ctr">
                    <a:lnL>
                      <a:noFill/>
                    </a:lnL>
                    <a:lnR>
                      <a:noFill/>
                    </a:lnR>
                    <a:lnT>
                      <a:noFill/>
                    </a:lnT>
                    <a:lnB>
                      <a:noFill/>
                    </a:lnB>
                    <a:solidFill>
                      <a:srgbClr val="FFFFFF"/>
                    </a:solidFill>
                  </a:tcPr>
                </a:tc>
                <a:extLst>
                  <a:ext uri="{0D108BD9-81ED-4DB2-BD59-A6C34878D82A}">
                    <a16:rowId xmlns:a16="http://schemas.microsoft.com/office/drawing/2014/main" val="2419035408"/>
                  </a:ext>
                </a:extLst>
              </a:tr>
              <a:tr h="373380">
                <a:tc>
                  <a:txBody>
                    <a:bodyPr/>
                    <a:lstStyle/>
                    <a:p>
                      <a:pPr algn="r" fontAlgn="ctr"/>
                      <a:r>
                        <a:rPr lang="fr-FR" b="1">
                          <a:effectLst/>
                        </a:rPr>
                        <a:t>PIB/hab</a:t>
                      </a:r>
                    </a:p>
                  </a:txBody>
                  <a:tcPr anchor="ctr">
                    <a:lnL>
                      <a:noFill/>
                    </a:lnL>
                    <a:lnR>
                      <a:noFill/>
                    </a:lnR>
                    <a:lnT>
                      <a:noFill/>
                    </a:lnT>
                    <a:lnB>
                      <a:noFill/>
                    </a:lnB>
                    <a:solidFill>
                      <a:srgbClr val="FFFFFF"/>
                    </a:solidFill>
                  </a:tcPr>
                </a:tc>
                <a:tc>
                  <a:txBody>
                    <a:bodyPr/>
                    <a:lstStyle/>
                    <a:p>
                      <a:pPr algn="r" fontAlgn="ctr"/>
                      <a:r>
                        <a:rPr lang="fr-FR">
                          <a:effectLst/>
                        </a:rPr>
                        <a:t>43,268.57</a:t>
                      </a:r>
                    </a:p>
                  </a:txBody>
                  <a:tcPr anchor="ctr">
                    <a:lnL>
                      <a:noFill/>
                    </a:lnL>
                    <a:lnR>
                      <a:noFill/>
                    </a:lnR>
                    <a:lnT>
                      <a:noFill/>
                    </a:lnT>
                    <a:lnB>
                      <a:noFill/>
                    </a:lnB>
                    <a:solidFill>
                      <a:srgbClr val="FFFFFF"/>
                    </a:solidFill>
                  </a:tcPr>
                </a:tc>
                <a:tc>
                  <a:txBody>
                    <a:bodyPr/>
                    <a:lstStyle/>
                    <a:p>
                      <a:pPr algn="r" fontAlgn="ctr"/>
                      <a:r>
                        <a:rPr lang="fr-FR" dirty="0">
                          <a:effectLst/>
                        </a:rPr>
                        <a:t>78,368.74</a:t>
                      </a:r>
                    </a:p>
                  </a:txBody>
                  <a:tcPr anchor="ctr">
                    <a:lnL>
                      <a:noFill/>
                    </a:lnL>
                    <a:lnR>
                      <a:noFill/>
                    </a:lnR>
                    <a:lnT>
                      <a:noFill/>
                    </a:lnT>
                    <a:lnB>
                      <a:noFill/>
                    </a:lnB>
                    <a:solidFill>
                      <a:srgbClr val="FFFFFF"/>
                    </a:solidFill>
                  </a:tcPr>
                </a:tc>
                <a:extLst>
                  <a:ext uri="{0D108BD9-81ED-4DB2-BD59-A6C34878D82A}">
                    <a16:rowId xmlns:a16="http://schemas.microsoft.com/office/drawing/2014/main" val="4196493229"/>
                  </a:ext>
                </a:extLst>
              </a:tr>
              <a:tr h="373380">
                <a:tc>
                  <a:txBody>
                    <a:bodyPr/>
                    <a:lstStyle/>
                    <a:p>
                      <a:pPr algn="r" fontAlgn="ctr"/>
                      <a:r>
                        <a:rPr lang="fr-FR" b="1" dirty="0">
                          <a:effectLst/>
                        </a:rPr>
                        <a:t>Performance logistique</a:t>
                      </a:r>
                    </a:p>
                  </a:txBody>
                  <a:tcPr anchor="ctr">
                    <a:lnL>
                      <a:noFill/>
                    </a:lnL>
                    <a:lnR>
                      <a:noFill/>
                    </a:lnR>
                    <a:lnT>
                      <a:noFill/>
                    </a:lnT>
                    <a:lnB>
                      <a:noFill/>
                    </a:lnB>
                    <a:solidFill>
                      <a:srgbClr val="FFFFFF"/>
                    </a:solidFill>
                  </a:tcPr>
                </a:tc>
                <a:tc>
                  <a:txBody>
                    <a:bodyPr/>
                    <a:lstStyle/>
                    <a:p>
                      <a:pPr algn="r" fontAlgn="ctr"/>
                      <a:r>
                        <a:rPr lang="fr-FR" dirty="0">
                          <a:effectLst/>
                        </a:rPr>
                        <a:t>3.81</a:t>
                      </a:r>
                    </a:p>
                  </a:txBody>
                  <a:tcPr anchor="ctr">
                    <a:lnL>
                      <a:noFill/>
                    </a:lnL>
                    <a:lnR>
                      <a:noFill/>
                    </a:lnR>
                    <a:lnT>
                      <a:noFill/>
                    </a:lnT>
                    <a:lnB>
                      <a:noFill/>
                    </a:lnB>
                    <a:solidFill>
                      <a:srgbClr val="FFFFFF"/>
                    </a:solidFill>
                  </a:tcPr>
                </a:tc>
                <a:tc>
                  <a:txBody>
                    <a:bodyPr/>
                    <a:lstStyle/>
                    <a:p>
                      <a:pPr algn="r" fontAlgn="ctr"/>
                      <a:r>
                        <a:rPr lang="fr-FR">
                          <a:effectLst/>
                        </a:rPr>
                        <a:t>3.83</a:t>
                      </a:r>
                    </a:p>
                  </a:txBody>
                  <a:tcPr anchor="ctr">
                    <a:lnL>
                      <a:noFill/>
                    </a:lnL>
                    <a:lnR>
                      <a:noFill/>
                    </a:lnR>
                    <a:lnT>
                      <a:noFill/>
                    </a:lnT>
                    <a:lnB>
                      <a:noFill/>
                    </a:lnB>
                    <a:solidFill>
                      <a:srgbClr val="FFFFFF"/>
                    </a:solidFill>
                  </a:tcPr>
                </a:tc>
                <a:extLst>
                  <a:ext uri="{0D108BD9-81ED-4DB2-BD59-A6C34878D82A}">
                    <a16:rowId xmlns:a16="http://schemas.microsoft.com/office/drawing/2014/main" val="4008534578"/>
                  </a:ext>
                </a:extLst>
              </a:tr>
              <a:tr h="373380">
                <a:tc>
                  <a:txBody>
                    <a:bodyPr/>
                    <a:lstStyle/>
                    <a:p>
                      <a:pPr algn="r" fontAlgn="ctr"/>
                      <a:r>
                        <a:rPr lang="fr-FR" b="1">
                          <a:effectLst/>
                        </a:rPr>
                        <a:t>TDI</a:t>
                      </a:r>
                    </a:p>
                  </a:txBody>
                  <a:tcPr anchor="ctr">
                    <a:lnL>
                      <a:noFill/>
                    </a:lnL>
                    <a:lnR>
                      <a:noFill/>
                    </a:lnR>
                    <a:lnT>
                      <a:noFill/>
                    </a:lnT>
                    <a:lnB>
                      <a:noFill/>
                    </a:lnB>
                    <a:solidFill>
                      <a:srgbClr val="FFFFFF"/>
                    </a:solidFill>
                  </a:tcPr>
                </a:tc>
                <a:tc>
                  <a:txBody>
                    <a:bodyPr/>
                    <a:lstStyle/>
                    <a:p>
                      <a:pPr algn="r" fontAlgn="ctr"/>
                      <a:r>
                        <a:rPr lang="fr-FR" dirty="0">
                          <a:effectLst/>
                        </a:rPr>
                        <a:t>50.98</a:t>
                      </a:r>
                    </a:p>
                  </a:txBody>
                  <a:tcPr anchor="ctr">
                    <a:lnL>
                      <a:noFill/>
                    </a:lnL>
                    <a:lnR>
                      <a:noFill/>
                    </a:lnR>
                    <a:lnT>
                      <a:noFill/>
                    </a:lnT>
                    <a:lnB>
                      <a:noFill/>
                    </a:lnB>
                    <a:solidFill>
                      <a:srgbClr val="FFFFFF"/>
                    </a:solidFill>
                  </a:tcPr>
                </a:tc>
                <a:tc>
                  <a:txBody>
                    <a:bodyPr/>
                    <a:lstStyle/>
                    <a:p>
                      <a:pPr algn="r" fontAlgn="ctr"/>
                      <a:r>
                        <a:rPr lang="fr-FR">
                          <a:effectLst/>
                        </a:rPr>
                        <a:t>86.44</a:t>
                      </a:r>
                    </a:p>
                  </a:txBody>
                  <a:tcPr anchor="ctr">
                    <a:lnL>
                      <a:noFill/>
                    </a:lnL>
                    <a:lnR>
                      <a:noFill/>
                    </a:lnR>
                    <a:lnT>
                      <a:noFill/>
                    </a:lnT>
                    <a:lnB>
                      <a:noFill/>
                    </a:lnB>
                    <a:solidFill>
                      <a:srgbClr val="FFFFFF"/>
                    </a:solidFill>
                  </a:tcPr>
                </a:tc>
                <a:extLst>
                  <a:ext uri="{0D108BD9-81ED-4DB2-BD59-A6C34878D82A}">
                    <a16:rowId xmlns:a16="http://schemas.microsoft.com/office/drawing/2014/main" val="4085879148"/>
                  </a:ext>
                </a:extLst>
              </a:tr>
              <a:tr h="373380">
                <a:tc>
                  <a:txBody>
                    <a:bodyPr/>
                    <a:lstStyle/>
                    <a:p>
                      <a:pPr algn="r" fontAlgn="ctr"/>
                      <a:r>
                        <a:rPr lang="fr-FR" b="1">
                          <a:effectLst/>
                        </a:rPr>
                        <a:t>Stabilité_politique_12_17</a:t>
                      </a:r>
                    </a:p>
                  </a:txBody>
                  <a:tcPr anchor="ctr">
                    <a:lnL>
                      <a:noFill/>
                    </a:lnL>
                    <a:lnR>
                      <a:noFill/>
                    </a:lnR>
                    <a:lnT>
                      <a:noFill/>
                    </a:lnT>
                    <a:lnB>
                      <a:noFill/>
                    </a:lnB>
                    <a:solidFill>
                      <a:srgbClr val="FFFFFF"/>
                    </a:solidFill>
                  </a:tcPr>
                </a:tc>
                <a:tc>
                  <a:txBody>
                    <a:bodyPr/>
                    <a:lstStyle/>
                    <a:p>
                      <a:pPr algn="r" fontAlgn="ctr"/>
                      <a:r>
                        <a:rPr lang="fr-FR">
                          <a:effectLst/>
                        </a:rPr>
                        <a:t>0.84</a:t>
                      </a:r>
                    </a:p>
                  </a:txBody>
                  <a:tcPr anchor="ctr">
                    <a:lnL>
                      <a:noFill/>
                    </a:lnL>
                    <a:lnR>
                      <a:noFill/>
                    </a:lnR>
                    <a:lnT>
                      <a:noFill/>
                    </a:lnT>
                    <a:lnB>
                      <a:noFill/>
                    </a:lnB>
                    <a:solidFill>
                      <a:srgbClr val="FFFFFF"/>
                    </a:solidFill>
                  </a:tcPr>
                </a:tc>
                <a:tc>
                  <a:txBody>
                    <a:bodyPr/>
                    <a:lstStyle/>
                    <a:p>
                      <a:pPr algn="r" fontAlgn="ctr"/>
                      <a:r>
                        <a:rPr lang="fr-FR">
                          <a:effectLst/>
                        </a:rPr>
                        <a:t>1.33</a:t>
                      </a:r>
                    </a:p>
                  </a:txBody>
                  <a:tcPr anchor="ctr">
                    <a:lnL>
                      <a:noFill/>
                    </a:lnL>
                    <a:lnR>
                      <a:noFill/>
                    </a:lnR>
                    <a:lnT>
                      <a:noFill/>
                    </a:lnT>
                    <a:lnB>
                      <a:noFill/>
                    </a:lnB>
                    <a:solidFill>
                      <a:srgbClr val="FFFFFF"/>
                    </a:solidFill>
                  </a:tcPr>
                </a:tc>
                <a:extLst>
                  <a:ext uri="{0D108BD9-81ED-4DB2-BD59-A6C34878D82A}">
                    <a16:rowId xmlns:a16="http://schemas.microsoft.com/office/drawing/2014/main" val="3446490711"/>
                  </a:ext>
                </a:extLst>
              </a:tr>
              <a:tr h="373380">
                <a:tc>
                  <a:txBody>
                    <a:bodyPr/>
                    <a:lstStyle/>
                    <a:p>
                      <a:pPr algn="r" fontAlgn="ctr"/>
                      <a:r>
                        <a:rPr lang="fr-FR" b="1">
                          <a:effectLst/>
                        </a:rPr>
                        <a:t>%Production_Volailles</a:t>
                      </a:r>
                    </a:p>
                  </a:txBody>
                  <a:tcPr anchor="ctr">
                    <a:lnL>
                      <a:noFill/>
                    </a:lnL>
                    <a:lnR>
                      <a:noFill/>
                    </a:lnR>
                    <a:lnT>
                      <a:noFill/>
                    </a:lnT>
                    <a:lnB>
                      <a:noFill/>
                    </a:lnB>
                    <a:solidFill>
                      <a:srgbClr val="FFFFFF"/>
                    </a:solidFill>
                  </a:tcPr>
                </a:tc>
                <a:tc>
                  <a:txBody>
                    <a:bodyPr/>
                    <a:lstStyle/>
                    <a:p>
                      <a:pPr algn="r" fontAlgn="ctr"/>
                      <a:r>
                        <a:rPr lang="fr-FR" dirty="0">
                          <a:effectLst/>
                        </a:rPr>
                        <a:t>29.75</a:t>
                      </a:r>
                    </a:p>
                  </a:txBody>
                  <a:tcPr anchor="ctr">
                    <a:lnL>
                      <a:noFill/>
                    </a:lnL>
                    <a:lnR>
                      <a:noFill/>
                    </a:lnR>
                    <a:lnT>
                      <a:noFill/>
                    </a:lnT>
                    <a:lnB>
                      <a:noFill/>
                    </a:lnB>
                    <a:solidFill>
                      <a:srgbClr val="FFFFFF"/>
                    </a:solidFill>
                  </a:tcPr>
                </a:tc>
                <a:tc>
                  <a:txBody>
                    <a:bodyPr/>
                    <a:lstStyle/>
                    <a:p>
                      <a:pPr algn="r" fontAlgn="ctr"/>
                      <a:r>
                        <a:rPr lang="fr-FR">
                          <a:effectLst/>
                        </a:rPr>
                        <a:t>10.08</a:t>
                      </a:r>
                    </a:p>
                  </a:txBody>
                  <a:tcPr anchor="ctr">
                    <a:lnL>
                      <a:noFill/>
                    </a:lnL>
                    <a:lnR>
                      <a:noFill/>
                    </a:lnR>
                    <a:lnT>
                      <a:noFill/>
                    </a:lnT>
                    <a:lnB>
                      <a:noFill/>
                    </a:lnB>
                    <a:solidFill>
                      <a:srgbClr val="FFFFFF"/>
                    </a:solidFill>
                  </a:tcPr>
                </a:tc>
                <a:extLst>
                  <a:ext uri="{0D108BD9-81ED-4DB2-BD59-A6C34878D82A}">
                    <a16:rowId xmlns:a16="http://schemas.microsoft.com/office/drawing/2014/main" val="1620796929"/>
                  </a:ext>
                </a:extLst>
              </a:tr>
              <a:tr h="373380">
                <a:tc>
                  <a:txBody>
                    <a:bodyPr/>
                    <a:lstStyle/>
                    <a:p>
                      <a:pPr algn="r" fontAlgn="ctr"/>
                      <a:r>
                        <a:rPr lang="fr-FR" b="1" dirty="0" err="1">
                          <a:effectLst/>
                        </a:rPr>
                        <a:t>Taux_ouverture</a:t>
                      </a:r>
                      <a:endParaRPr lang="fr-FR" b="1" dirty="0">
                        <a:effectLst/>
                      </a:endParaRPr>
                    </a:p>
                  </a:txBody>
                  <a:tcPr anchor="ctr">
                    <a:lnL>
                      <a:noFill/>
                    </a:lnL>
                    <a:lnR>
                      <a:noFill/>
                    </a:lnR>
                    <a:lnT>
                      <a:noFill/>
                    </a:lnT>
                    <a:lnB>
                      <a:noFill/>
                    </a:lnB>
                    <a:solidFill>
                      <a:srgbClr val="FFFFFF"/>
                    </a:solidFill>
                  </a:tcPr>
                </a:tc>
                <a:tc>
                  <a:txBody>
                    <a:bodyPr/>
                    <a:lstStyle/>
                    <a:p>
                      <a:pPr algn="r" fontAlgn="ctr"/>
                      <a:r>
                        <a:rPr lang="fr-FR" dirty="0">
                          <a:effectLst/>
                        </a:rPr>
                        <a:t>2.22</a:t>
                      </a:r>
                    </a:p>
                  </a:txBody>
                  <a:tcPr anchor="ctr">
                    <a:lnL>
                      <a:noFill/>
                    </a:lnL>
                    <a:lnR>
                      <a:noFill/>
                    </a:lnR>
                    <a:lnT>
                      <a:noFill/>
                    </a:lnT>
                    <a:lnB>
                      <a:noFill/>
                    </a:lnB>
                    <a:solidFill>
                      <a:srgbClr val="FFFFFF"/>
                    </a:solidFill>
                  </a:tcPr>
                </a:tc>
                <a:tc>
                  <a:txBody>
                    <a:bodyPr/>
                    <a:lstStyle/>
                    <a:p>
                      <a:pPr algn="r" fontAlgn="ctr"/>
                      <a:r>
                        <a:rPr lang="fr-FR" dirty="0">
                          <a:effectLst/>
                        </a:rPr>
                        <a:t>0.32</a:t>
                      </a:r>
                    </a:p>
                  </a:txBody>
                  <a:tcPr anchor="ctr">
                    <a:lnL>
                      <a:noFill/>
                    </a:lnL>
                    <a:lnR>
                      <a:noFill/>
                    </a:lnR>
                    <a:lnT>
                      <a:noFill/>
                    </a:lnT>
                    <a:lnB>
                      <a:noFill/>
                    </a:lnB>
                    <a:solidFill>
                      <a:srgbClr val="FFFFFF"/>
                    </a:solidFill>
                  </a:tcPr>
                </a:tc>
                <a:extLst>
                  <a:ext uri="{0D108BD9-81ED-4DB2-BD59-A6C34878D82A}">
                    <a16:rowId xmlns:a16="http://schemas.microsoft.com/office/drawing/2014/main" val="1769562122"/>
                  </a:ext>
                </a:extLst>
              </a:tr>
            </a:tbl>
          </a:graphicData>
        </a:graphic>
      </p:graphicFrame>
    </p:spTree>
    <p:extLst>
      <p:ext uri="{BB962C8B-B14F-4D97-AF65-F5344CB8AC3E}">
        <p14:creationId xmlns:p14="http://schemas.microsoft.com/office/powerpoint/2010/main" val="3902779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B7128F-21C9-417D-98CE-0D8CE0D03D23}"/>
              </a:ext>
            </a:extLst>
          </p:cNvPr>
          <p:cNvSpPr>
            <a:spLocks noGrp="1"/>
          </p:cNvSpPr>
          <p:nvPr>
            <p:ph type="title"/>
          </p:nvPr>
        </p:nvSpPr>
        <p:spPr>
          <a:xfrm>
            <a:off x="1066800" y="99672"/>
            <a:ext cx="10058400" cy="932597"/>
          </a:xfrm>
        </p:spPr>
        <p:txBody>
          <a:bodyPr>
            <a:normAutofit/>
          </a:bodyPr>
          <a:lstStyle/>
          <a:p>
            <a:r>
              <a:rPr lang="fr-FR" sz="5400" dirty="0"/>
              <a:t>PROPOSITION CLIENT</a:t>
            </a:r>
          </a:p>
        </p:txBody>
      </p:sp>
      <p:sp>
        <p:nvSpPr>
          <p:cNvPr id="3" name="Espace réservé du contenu 2">
            <a:extLst>
              <a:ext uri="{FF2B5EF4-FFF2-40B4-BE49-F238E27FC236}">
                <a16:creationId xmlns:a16="http://schemas.microsoft.com/office/drawing/2014/main" id="{D41D8152-66FE-48C0-856C-871A69BEA9B5}"/>
              </a:ext>
            </a:extLst>
          </p:cNvPr>
          <p:cNvSpPr>
            <a:spLocks noGrp="1"/>
          </p:cNvSpPr>
          <p:nvPr>
            <p:ph idx="1"/>
          </p:nvPr>
        </p:nvSpPr>
        <p:spPr>
          <a:xfrm>
            <a:off x="1066800" y="761759"/>
            <a:ext cx="10596420" cy="3085144"/>
          </a:xfrm>
        </p:spPr>
        <p:txBody>
          <a:bodyPr>
            <a:normAutofit/>
          </a:bodyPr>
          <a:lstStyle/>
          <a:p>
            <a:pPr algn="r"/>
            <a:r>
              <a:rPr lang="fr-FR" i="1" dirty="0">
                <a:solidFill>
                  <a:schemeClr val="bg2">
                    <a:lumMod val="50000"/>
                  </a:schemeClr>
                </a:solidFill>
              </a:rPr>
              <a:t>Pour débuter il serait plus aisé de se positionner sur le </a:t>
            </a:r>
            <a:r>
              <a:rPr lang="fr-FR" i="1" dirty="0" err="1">
                <a:solidFill>
                  <a:schemeClr val="bg2">
                    <a:lumMod val="50000"/>
                  </a:schemeClr>
                </a:solidFill>
              </a:rPr>
              <a:t>Kmeans</a:t>
            </a:r>
            <a:r>
              <a:rPr lang="fr-FR" i="1" dirty="0">
                <a:solidFill>
                  <a:schemeClr val="bg2">
                    <a:lumMod val="50000"/>
                  </a:schemeClr>
                </a:solidFill>
              </a:rPr>
              <a:t> Cluster 2 </a:t>
            </a:r>
          </a:p>
          <a:p>
            <a:pPr algn="r"/>
            <a:r>
              <a:rPr lang="fr-FR" i="1" dirty="0">
                <a:solidFill>
                  <a:schemeClr val="bg2">
                    <a:lumMod val="50000"/>
                  </a:schemeClr>
                </a:solidFill>
              </a:rPr>
              <a:t>Dont la politique d’ouverture est moins protectionniste, et plusieurs pays </a:t>
            </a:r>
            <a:r>
              <a:rPr lang="fr-FR" i="1" dirty="0" err="1">
                <a:solidFill>
                  <a:schemeClr val="bg2">
                    <a:lumMod val="50000"/>
                  </a:schemeClr>
                </a:solidFill>
              </a:rPr>
              <a:t>d’europe</a:t>
            </a:r>
            <a:r>
              <a:rPr lang="fr-FR" i="1" dirty="0">
                <a:solidFill>
                  <a:schemeClr val="bg2">
                    <a:lumMod val="50000"/>
                  </a:schemeClr>
                </a:solidFill>
              </a:rPr>
              <a:t> y sont répertoriés</a:t>
            </a:r>
          </a:p>
        </p:txBody>
      </p:sp>
      <p:graphicFrame>
        <p:nvGraphicFramePr>
          <p:cNvPr id="5" name="Tableau 4">
            <a:extLst>
              <a:ext uri="{FF2B5EF4-FFF2-40B4-BE49-F238E27FC236}">
                <a16:creationId xmlns:a16="http://schemas.microsoft.com/office/drawing/2014/main" id="{6BB22B8D-A1B8-481A-BD29-E30E39BC4359}"/>
              </a:ext>
            </a:extLst>
          </p:cNvPr>
          <p:cNvGraphicFramePr>
            <a:graphicFrameLocks noGrp="1"/>
          </p:cNvGraphicFramePr>
          <p:nvPr>
            <p:extLst>
              <p:ext uri="{D42A27DB-BD31-4B8C-83A1-F6EECF244321}">
                <p14:modId xmlns:p14="http://schemas.microsoft.com/office/powerpoint/2010/main" val="2768170016"/>
              </p:ext>
            </p:extLst>
          </p:nvPr>
        </p:nvGraphicFramePr>
        <p:xfrm>
          <a:off x="528781" y="1670868"/>
          <a:ext cx="11134443" cy="795388"/>
        </p:xfrm>
        <a:graphic>
          <a:graphicData uri="http://schemas.openxmlformats.org/drawingml/2006/table">
            <a:tbl>
              <a:tblPr/>
              <a:tblGrid>
                <a:gridCol w="716414">
                  <a:extLst>
                    <a:ext uri="{9D8B030D-6E8A-4147-A177-3AD203B41FA5}">
                      <a16:colId xmlns:a16="http://schemas.microsoft.com/office/drawing/2014/main" val="3887966583"/>
                    </a:ext>
                  </a:extLst>
                </a:gridCol>
                <a:gridCol w="2069505">
                  <a:extLst>
                    <a:ext uri="{9D8B030D-6E8A-4147-A177-3AD203B41FA5}">
                      <a16:colId xmlns:a16="http://schemas.microsoft.com/office/drawing/2014/main" val="3152780680"/>
                    </a:ext>
                  </a:extLst>
                </a:gridCol>
                <a:gridCol w="1051560">
                  <a:extLst>
                    <a:ext uri="{9D8B030D-6E8A-4147-A177-3AD203B41FA5}">
                      <a16:colId xmlns:a16="http://schemas.microsoft.com/office/drawing/2014/main" val="262957487"/>
                    </a:ext>
                  </a:extLst>
                </a:gridCol>
                <a:gridCol w="1028700">
                  <a:extLst>
                    <a:ext uri="{9D8B030D-6E8A-4147-A177-3AD203B41FA5}">
                      <a16:colId xmlns:a16="http://schemas.microsoft.com/office/drawing/2014/main" val="1572063563"/>
                    </a:ext>
                  </a:extLst>
                </a:gridCol>
                <a:gridCol w="1009740">
                  <a:extLst>
                    <a:ext uri="{9D8B030D-6E8A-4147-A177-3AD203B41FA5}">
                      <a16:colId xmlns:a16="http://schemas.microsoft.com/office/drawing/2014/main" val="3086619145"/>
                    </a:ext>
                  </a:extLst>
                </a:gridCol>
                <a:gridCol w="1175184">
                  <a:extLst>
                    <a:ext uri="{9D8B030D-6E8A-4147-A177-3AD203B41FA5}">
                      <a16:colId xmlns:a16="http://schemas.microsoft.com/office/drawing/2014/main" val="1410157239"/>
                    </a:ext>
                  </a:extLst>
                </a:gridCol>
                <a:gridCol w="981186">
                  <a:extLst>
                    <a:ext uri="{9D8B030D-6E8A-4147-A177-3AD203B41FA5}">
                      <a16:colId xmlns:a16="http://schemas.microsoft.com/office/drawing/2014/main" val="2045572237"/>
                    </a:ext>
                  </a:extLst>
                </a:gridCol>
                <a:gridCol w="1062990">
                  <a:extLst>
                    <a:ext uri="{9D8B030D-6E8A-4147-A177-3AD203B41FA5}">
                      <a16:colId xmlns:a16="http://schemas.microsoft.com/office/drawing/2014/main" val="1218604399"/>
                    </a:ext>
                  </a:extLst>
                </a:gridCol>
                <a:gridCol w="1085850">
                  <a:extLst>
                    <a:ext uri="{9D8B030D-6E8A-4147-A177-3AD203B41FA5}">
                      <a16:colId xmlns:a16="http://schemas.microsoft.com/office/drawing/2014/main" val="3288826820"/>
                    </a:ext>
                  </a:extLst>
                </a:gridCol>
                <a:gridCol w="953314">
                  <a:extLst>
                    <a:ext uri="{9D8B030D-6E8A-4147-A177-3AD203B41FA5}">
                      <a16:colId xmlns:a16="http://schemas.microsoft.com/office/drawing/2014/main" val="1490034649"/>
                    </a:ext>
                  </a:extLst>
                </a:gridCol>
              </a:tblGrid>
              <a:tr h="549084">
                <a:tc>
                  <a:txBody>
                    <a:bodyPr/>
                    <a:lstStyle/>
                    <a:p>
                      <a:pPr algn="r" fontAlgn="ctr"/>
                      <a:endParaRPr lang="fr-FR" sz="1100" b="1" dirty="0">
                        <a:effectLst/>
                      </a:endParaRPr>
                    </a:p>
                  </a:txBody>
                  <a:tcPr marL="52243" marR="52243" marT="26122" marB="26122" anchor="ctr">
                    <a:lnL>
                      <a:noFill/>
                    </a:lnL>
                    <a:lnR>
                      <a:noFill/>
                    </a:lnR>
                    <a:lnT>
                      <a:noFill/>
                    </a:lnT>
                    <a:lnB>
                      <a:noFill/>
                    </a:lnB>
                    <a:solidFill>
                      <a:srgbClr val="FFFFFF"/>
                    </a:solidFill>
                  </a:tcPr>
                </a:tc>
                <a:tc>
                  <a:txBody>
                    <a:bodyPr/>
                    <a:lstStyle/>
                    <a:p>
                      <a:pPr algn="r" fontAlgn="ctr"/>
                      <a:r>
                        <a:rPr lang="fr-FR" sz="1100" b="1" dirty="0">
                          <a:effectLst/>
                        </a:rPr>
                        <a:t>%_</a:t>
                      </a:r>
                      <a:r>
                        <a:rPr lang="fr-FR" sz="1100" b="1" dirty="0" err="1">
                          <a:effectLst/>
                        </a:rPr>
                        <a:t>Evolutipon_population</a:t>
                      </a:r>
                      <a:r>
                        <a:rPr lang="fr-FR" sz="1100" b="1" dirty="0">
                          <a:effectLst/>
                        </a:rPr>
                        <a:t> 2012/17</a:t>
                      </a:r>
                    </a:p>
                  </a:txBody>
                  <a:tcPr marL="52243" marR="52243" marT="26122" marB="26122" anchor="ctr">
                    <a:lnL>
                      <a:noFill/>
                    </a:lnL>
                    <a:lnR>
                      <a:noFill/>
                    </a:lnR>
                    <a:lnT>
                      <a:noFill/>
                    </a:lnT>
                    <a:lnB>
                      <a:noFill/>
                    </a:lnB>
                    <a:solidFill>
                      <a:srgbClr val="FFFFFF"/>
                    </a:solidFill>
                  </a:tcPr>
                </a:tc>
                <a:tc>
                  <a:txBody>
                    <a:bodyPr/>
                    <a:lstStyle/>
                    <a:p>
                      <a:pPr algn="r" fontAlgn="ctr"/>
                      <a:r>
                        <a:rPr lang="fr-FR" sz="1100" b="1" dirty="0">
                          <a:effectLst/>
                        </a:rPr>
                        <a:t>Croissance annuelle</a:t>
                      </a:r>
                    </a:p>
                  </a:txBody>
                  <a:tcPr marL="52243" marR="52243" marT="26122" marB="26122" anchor="ctr">
                    <a:lnL>
                      <a:noFill/>
                    </a:lnL>
                    <a:lnR>
                      <a:noFill/>
                    </a:lnR>
                    <a:lnT>
                      <a:noFill/>
                    </a:lnT>
                    <a:lnB>
                      <a:noFill/>
                    </a:lnB>
                    <a:solidFill>
                      <a:srgbClr val="FFFFFF"/>
                    </a:solidFill>
                  </a:tcPr>
                </a:tc>
                <a:tc>
                  <a:txBody>
                    <a:bodyPr/>
                    <a:lstStyle/>
                    <a:p>
                      <a:pPr algn="r" fontAlgn="ctr"/>
                      <a:r>
                        <a:rPr lang="fr-FR" sz="1100" b="1">
                          <a:effectLst/>
                        </a:rPr>
                        <a:t>PIB/hab</a:t>
                      </a:r>
                    </a:p>
                  </a:txBody>
                  <a:tcPr marL="52243" marR="52243" marT="26122" marB="26122" anchor="ctr">
                    <a:lnL>
                      <a:noFill/>
                    </a:lnL>
                    <a:lnR>
                      <a:noFill/>
                    </a:lnR>
                    <a:lnT>
                      <a:noFill/>
                    </a:lnT>
                    <a:lnB>
                      <a:noFill/>
                    </a:lnB>
                    <a:solidFill>
                      <a:srgbClr val="FFFFFF"/>
                    </a:solidFill>
                  </a:tcPr>
                </a:tc>
                <a:tc>
                  <a:txBody>
                    <a:bodyPr/>
                    <a:lstStyle/>
                    <a:p>
                      <a:pPr algn="r" fontAlgn="ctr"/>
                      <a:r>
                        <a:rPr lang="fr-FR" sz="1100" b="1" dirty="0">
                          <a:effectLst/>
                        </a:rPr>
                        <a:t>Performance logistique</a:t>
                      </a:r>
                    </a:p>
                  </a:txBody>
                  <a:tcPr marL="52243" marR="52243" marT="26122" marB="26122" anchor="ctr">
                    <a:lnL>
                      <a:noFill/>
                    </a:lnL>
                    <a:lnR>
                      <a:noFill/>
                    </a:lnR>
                    <a:lnT>
                      <a:noFill/>
                    </a:lnT>
                    <a:lnB>
                      <a:noFill/>
                    </a:lnB>
                    <a:solidFill>
                      <a:srgbClr val="FFFFFF"/>
                    </a:solidFill>
                  </a:tcPr>
                </a:tc>
                <a:tc>
                  <a:txBody>
                    <a:bodyPr/>
                    <a:lstStyle/>
                    <a:p>
                      <a:pPr algn="r" fontAlgn="ctr"/>
                      <a:r>
                        <a:rPr lang="fr-FR" sz="1100" b="1" dirty="0">
                          <a:effectLst/>
                        </a:rPr>
                        <a:t>TDI</a:t>
                      </a:r>
                    </a:p>
                  </a:txBody>
                  <a:tcPr marL="52243" marR="52243" marT="26122" marB="26122" anchor="ctr">
                    <a:lnL>
                      <a:noFill/>
                    </a:lnL>
                    <a:lnR>
                      <a:noFill/>
                    </a:lnR>
                    <a:lnT>
                      <a:noFill/>
                    </a:lnT>
                    <a:lnB>
                      <a:noFill/>
                    </a:lnB>
                    <a:solidFill>
                      <a:srgbClr val="FFFFFF"/>
                    </a:solidFill>
                  </a:tcPr>
                </a:tc>
                <a:tc>
                  <a:txBody>
                    <a:bodyPr/>
                    <a:lstStyle/>
                    <a:p>
                      <a:pPr algn="r" fontAlgn="ctr"/>
                      <a:r>
                        <a:rPr lang="fr-FR" sz="1100" b="1" dirty="0">
                          <a:effectLst/>
                        </a:rPr>
                        <a:t>Stabilité politique 12_17</a:t>
                      </a:r>
                    </a:p>
                  </a:txBody>
                  <a:tcPr marL="52243" marR="52243" marT="26122" marB="26122" anchor="ctr">
                    <a:lnL>
                      <a:noFill/>
                    </a:lnL>
                    <a:lnR>
                      <a:noFill/>
                    </a:lnR>
                    <a:lnT>
                      <a:noFill/>
                    </a:lnT>
                    <a:lnB>
                      <a:noFill/>
                    </a:lnB>
                    <a:solidFill>
                      <a:srgbClr val="FFFFFF"/>
                    </a:solidFill>
                  </a:tcPr>
                </a:tc>
                <a:tc>
                  <a:txBody>
                    <a:bodyPr/>
                    <a:lstStyle/>
                    <a:p>
                      <a:pPr algn="r" fontAlgn="ctr"/>
                      <a:r>
                        <a:rPr lang="fr-FR" sz="1100" b="1" dirty="0">
                          <a:effectLst/>
                        </a:rPr>
                        <a:t>%Production Volailles</a:t>
                      </a:r>
                    </a:p>
                  </a:txBody>
                  <a:tcPr marL="52243" marR="52243" marT="26122" marB="26122" anchor="ctr">
                    <a:lnL>
                      <a:noFill/>
                    </a:lnL>
                    <a:lnR>
                      <a:noFill/>
                    </a:lnR>
                    <a:lnT>
                      <a:noFill/>
                    </a:lnT>
                    <a:lnB>
                      <a:noFill/>
                    </a:lnB>
                    <a:solidFill>
                      <a:srgbClr val="FFFFFF"/>
                    </a:solidFill>
                  </a:tcPr>
                </a:tc>
                <a:tc>
                  <a:txBody>
                    <a:bodyPr/>
                    <a:lstStyle/>
                    <a:p>
                      <a:pPr algn="r" fontAlgn="ctr"/>
                      <a:r>
                        <a:rPr lang="fr-FR" sz="1100" b="1">
                          <a:effectLst/>
                        </a:rPr>
                        <a:t>Taux_ouverture</a:t>
                      </a:r>
                    </a:p>
                  </a:txBody>
                  <a:tcPr marL="52243" marR="52243" marT="26122" marB="26122" anchor="ctr">
                    <a:lnL>
                      <a:noFill/>
                    </a:lnL>
                    <a:lnR>
                      <a:noFill/>
                    </a:lnR>
                    <a:lnT>
                      <a:noFill/>
                    </a:lnT>
                    <a:lnB>
                      <a:noFill/>
                    </a:lnB>
                    <a:solidFill>
                      <a:srgbClr val="FFFFFF"/>
                    </a:solidFill>
                  </a:tcPr>
                </a:tc>
                <a:tc>
                  <a:txBody>
                    <a:bodyPr/>
                    <a:lstStyle/>
                    <a:p>
                      <a:pPr algn="r" fontAlgn="ctr"/>
                      <a:endParaRPr lang="fr-FR" sz="1100" b="1" dirty="0">
                        <a:effectLst/>
                      </a:endParaRPr>
                    </a:p>
                  </a:txBody>
                  <a:tcPr marL="52243" marR="52243" marT="26122" marB="26122" anchor="ctr">
                    <a:lnL>
                      <a:noFill/>
                    </a:lnL>
                    <a:lnR>
                      <a:noFill/>
                    </a:lnR>
                    <a:lnT>
                      <a:noFill/>
                    </a:lnT>
                    <a:lnB>
                      <a:noFill/>
                    </a:lnB>
                    <a:solidFill>
                      <a:srgbClr val="FFFFFF"/>
                    </a:solidFill>
                  </a:tcPr>
                </a:tc>
                <a:extLst>
                  <a:ext uri="{0D108BD9-81ED-4DB2-BD59-A6C34878D82A}">
                    <a16:rowId xmlns:a16="http://schemas.microsoft.com/office/drawing/2014/main" val="2660272117"/>
                  </a:ext>
                </a:extLst>
              </a:tr>
              <a:tr h="240224">
                <a:tc>
                  <a:txBody>
                    <a:bodyPr/>
                    <a:lstStyle/>
                    <a:p>
                      <a:pPr algn="r" fontAlgn="ctr"/>
                      <a:r>
                        <a:rPr lang="fr-FR" sz="1100" b="1" dirty="0">
                          <a:effectLst/>
                          <a:highlight>
                            <a:srgbClr val="FFFF00"/>
                          </a:highlight>
                        </a:rPr>
                        <a:t>Europe</a:t>
                      </a:r>
                    </a:p>
                  </a:txBody>
                  <a:tcPr marL="52243" marR="52243" marT="26122" marB="26122" anchor="ctr">
                    <a:lnL>
                      <a:noFill/>
                    </a:lnL>
                    <a:lnR>
                      <a:noFill/>
                    </a:lnR>
                    <a:lnT>
                      <a:noFill/>
                    </a:lnT>
                    <a:lnB>
                      <a:noFill/>
                    </a:lnB>
                    <a:solidFill>
                      <a:srgbClr val="FFFFFF"/>
                    </a:solidFill>
                  </a:tcPr>
                </a:tc>
                <a:tc>
                  <a:txBody>
                    <a:bodyPr/>
                    <a:lstStyle/>
                    <a:p>
                      <a:pPr algn="r" fontAlgn="ctr"/>
                      <a:r>
                        <a:rPr lang="fr-FR" sz="1100" dirty="0">
                          <a:effectLst/>
                          <a:highlight>
                            <a:srgbClr val="FFFF00"/>
                          </a:highlight>
                        </a:rPr>
                        <a:t>2.85</a:t>
                      </a:r>
                    </a:p>
                  </a:txBody>
                  <a:tcPr marL="52243" marR="52243" marT="26122" marB="26122" anchor="ctr">
                    <a:lnL>
                      <a:noFill/>
                    </a:lnL>
                    <a:lnR>
                      <a:noFill/>
                    </a:lnR>
                    <a:lnT>
                      <a:noFill/>
                    </a:lnT>
                    <a:lnB>
                      <a:noFill/>
                    </a:lnB>
                    <a:solidFill>
                      <a:srgbClr val="FFFFFF"/>
                    </a:solidFill>
                  </a:tcPr>
                </a:tc>
                <a:tc>
                  <a:txBody>
                    <a:bodyPr/>
                    <a:lstStyle/>
                    <a:p>
                      <a:pPr algn="r" fontAlgn="ctr"/>
                      <a:r>
                        <a:rPr lang="fr-FR" sz="1100" dirty="0">
                          <a:effectLst/>
                          <a:highlight>
                            <a:srgbClr val="FFFF00"/>
                          </a:highlight>
                        </a:rPr>
                        <a:t>5.64</a:t>
                      </a:r>
                    </a:p>
                  </a:txBody>
                  <a:tcPr marL="52243" marR="52243" marT="26122" marB="26122" anchor="ctr">
                    <a:lnL>
                      <a:noFill/>
                    </a:lnL>
                    <a:lnR>
                      <a:noFill/>
                    </a:lnR>
                    <a:lnT>
                      <a:noFill/>
                    </a:lnT>
                    <a:lnB>
                      <a:noFill/>
                    </a:lnB>
                    <a:solidFill>
                      <a:srgbClr val="FFFFFF"/>
                    </a:solidFill>
                  </a:tcPr>
                </a:tc>
                <a:tc>
                  <a:txBody>
                    <a:bodyPr/>
                    <a:lstStyle/>
                    <a:p>
                      <a:pPr algn="r" fontAlgn="ctr"/>
                      <a:r>
                        <a:rPr lang="fr-FR" sz="1100" dirty="0">
                          <a:effectLst/>
                          <a:highlight>
                            <a:srgbClr val="FFFF00"/>
                          </a:highlight>
                        </a:rPr>
                        <a:t>48,148.03</a:t>
                      </a:r>
                    </a:p>
                  </a:txBody>
                  <a:tcPr marL="52243" marR="52243" marT="26122" marB="26122" anchor="ctr">
                    <a:lnL>
                      <a:noFill/>
                    </a:lnL>
                    <a:lnR>
                      <a:noFill/>
                    </a:lnR>
                    <a:lnT>
                      <a:noFill/>
                    </a:lnT>
                    <a:lnB>
                      <a:noFill/>
                    </a:lnB>
                    <a:solidFill>
                      <a:srgbClr val="FFFFFF"/>
                    </a:solidFill>
                  </a:tcPr>
                </a:tc>
                <a:tc>
                  <a:txBody>
                    <a:bodyPr/>
                    <a:lstStyle/>
                    <a:p>
                      <a:pPr algn="r" fontAlgn="ctr"/>
                      <a:r>
                        <a:rPr lang="fr-FR" sz="1100" dirty="0">
                          <a:effectLst/>
                          <a:highlight>
                            <a:srgbClr val="FFFF00"/>
                          </a:highlight>
                        </a:rPr>
                        <a:t>3.87</a:t>
                      </a:r>
                    </a:p>
                  </a:txBody>
                  <a:tcPr marL="52243" marR="52243" marT="26122" marB="26122" anchor="ctr">
                    <a:lnL>
                      <a:noFill/>
                    </a:lnL>
                    <a:lnR>
                      <a:noFill/>
                    </a:lnR>
                    <a:lnT>
                      <a:noFill/>
                    </a:lnT>
                    <a:lnB>
                      <a:noFill/>
                    </a:lnB>
                    <a:solidFill>
                      <a:srgbClr val="FFFFFF"/>
                    </a:solidFill>
                  </a:tcPr>
                </a:tc>
                <a:tc>
                  <a:txBody>
                    <a:bodyPr/>
                    <a:lstStyle/>
                    <a:p>
                      <a:pPr algn="r" fontAlgn="ctr"/>
                      <a:r>
                        <a:rPr lang="fr-FR" sz="1100" dirty="0">
                          <a:effectLst/>
                          <a:highlight>
                            <a:srgbClr val="FFFF00"/>
                          </a:highlight>
                        </a:rPr>
                        <a:t>72.63</a:t>
                      </a:r>
                    </a:p>
                  </a:txBody>
                  <a:tcPr marL="52243" marR="52243" marT="26122" marB="26122" anchor="ctr">
                    <a:lnL>
                      <a:noFill/>
                    </a:lnL>
                    <a:lnR>
                      <a:noFill/>
                    </a:lnR>
                    <a:lnT>
                      <a:noFill/>
                    </a:lnT>
                    <a:lnB>
                      <a:noFill/>
                    </a:lnB>
                    <a:solidFill>
                      <a:srgbClr val="FFFFFF"/>
                    </a:solidFill>
                  </a:tcPr>
                </a:tc>
                <a:tc>
                  <a:txBody>
                    <a:bodyPr/>
                    <a:lstStyle/>
                    <a:p>
                      <a:pPr algn="r" fontAlgn="ctr"/>
                      <a:r>
                        <a:rPr lang="fr-FR" sz="1100" dirty="0">
                          <a:effectLst/>
                          <a:highlight>
                            <a:srgbClr val="FFFF00"/>
                          </a:highlight>
                        </a:rPr>
                        <a:t>1.04</a:t>
                      </a:r>
                    </a:p>
                  </a:txBody>
                  <a:tcPr marL="52243" marR="52243" marT="26122" marB="26122" anchor="ctr">
                    <a:lnL>
                      <a:noFill/>
                    </a:lnL>
                    <a:lnR>
                      <a:noFill/>
                    </a:lnR>
                    <a:lnT>
                      <a:noFill/>
                    </a:lnT>
                    <a:lnB>
                      <a:noFill/>
                    </a:lnB>
                    <a:solidFill>
                      <a:srgbClr val="FFFFFF"/>
                    </a:solidFill>
                  </a:tcPr>
                </a:tc>
                <a:tc>
                  <a:txBody>
                    <a:bodyPr/>
                    <a:lstStyle/>
                    <a:p>
                      <a:pPr algn="r" fontAlgn="ctr"/>
                      <a:r>
                        <a:rPr lang="fr-FR" sz="1100" dirty="0">
                          <a:effectLst/>
                          <a:highlight>
                            <a:srgbClr val="FFFF00"/>
                          </a:highlight>
                        </a:rPr>
                        <a:t>23.53</a:t>
                      </a:r>
                    </a:p>
                  </a:txBody>
                  <a:tcPr marL="52243" marR="52243" marT="26122" marB="26122" anchor="ctr">
                    <a:lnL>
                      <a:noFill/>
                    </a:lnL>
                    <a:lnR>
                      <a:noFill/>
                    </a:lnR>
                    <a:lnT>
                      <a:noFill/>
                    </a:lnT>
                    <a:lnB>
                      <a:noFill/>
                    </a:lnB>
                    <a:solidFill>
                      <a:srgbClr val="FFFFFF"/>
                    </a:solidFill>
                  </a:tcPr>
                </a:tc>
                <a:tc>
                  <a:txBody>
                    <a:bodyPr/>
                    <a:lstStyle/>
                    <a:p>
                      <a:pPr algn="r" fontAlgn="ctr"/>
                      <a:r>
                        <a:rPr lang="fr-FR" sz="1100" dirty="0">
                          <a:effectLst/>
                          <a:highlight>
                            <a:srgbClr val="FFFF00"/>
                          </a:highlight>
                        </a:rPr>
                        <a:t>1.87</a:t>
                      </a:r>
                    </a:p>
                  </a:txBody>
                  <a:tcPr marL="52243" marR="52243" marT="26122" marB="26122" anchor="ctr">
                    <a:lnL>
                      <a:noFill/>
                    </a:lnL>
                    <a:lnR>
                      <a:noFill/>
                    </a:lnR>
                    <a:lnT>
                      <a:noFill/>
                    </a:lnT>
                    <a:lnB>
                      <a:noFill/>
                    </a:lnB>
                    <a:solidFill>
                      <a:srgbClr val="FFFFFF"/>
                    </a:solidFill>
                  </a:tcPr>
                </a:tc>
                <a:tc>
                  <a:txBody>
                    <a:bodyPr/>
                    <a:lstStyle/>
                    <a:p>
                      <a:pPr algn="r" fontAlgn="ctr"/>
                      <a:r>
                        <a:rPr lang="fr-FR" sz="1100" dirty="0">
                          <a:effectLst/>
                          <a:highlight>
                            <a:srgbClr val="FFFF00"/>
                          </a:highlight>
                        </a:rPr>
                        <a:t>2.00</a:t>
                      </a:r>
                    </a:p>
                  </a:txBody>
                  <a:tcPr marL="52243" marR="52243" marT="26122" marB="26122" anchor="ctr">
                    <a:lnL>
                      <a:noFill/>
                    </a:lnL>
                    <a:lnR>
                      <a:noFill/>
                    </a:lnR>
                    <a:lnT>
                      <a:noFill/>
                    </a:lnT>
                    <a:lnB>
                      <a:noFill/>
                    </a:lnB>
                    <a:solidFill>
                      <a:srgbClr val="FFFFFF"/>
                    </a:solidFill>
                  </a:tcPr>
                </a:tc>
                <a:extLst>
                  <a:ext uri="{0D108BD9-81ED-4DB2-BD59-A6C34878D82A}">
                    <a16:rowId xmlns:a16="http://schemas.microsoft.com/office/drawing/2014/main" val="892495662"/>
                  </a:ext>
                </a:extLst>
              </a:tr>
            </a:tbl>
          </a:graphicData>
        </a:graphic>
      </p:graphicFrame>
      <p:graphicFrame>
        <p:nvGraphicFramePr>
          <p:cNvPr id="7" name="Tableau 6">
            <a:extLst>
              <a:ext uri="{FF2B5EF4-FFF2-40B4-BE49-F238E27FC236}">
                <a16:creationId xmlns:a16="http://schemas.microsoft.com/office/drawing/2014/main" id="{717F9500-6702-46E3-B5BD-C1D6F4511B5A}"/>
              </a:ext>
            </a:extLst>
          </p:cNvPr>
          <p:cNvGraphicFramePr>
            <a:graphicFrameLocks noGrp="1"/>
          </p:cNvGraphicFramePr>
          <p:nvPr>
            <p:extLst>
              <p:ext uri="{D42A27DB-BD31-4B8C-83A1-F6EECF244321}">
                <p14:modId xmlns:p14="http://schemas.microsoft.com/office/powerpoint/2010/main" val="1318129833"/>
              </p:ext>
            </p:extLst>
          </p:nvPr>
        </p:nvGraphicFramePr>
        <p:xfrm>
          <a:off x="167956" y="2791219"/>
          <a:ext cx="11495264" cy="4066781"/>
        </p:xfrm>
        <a:graphic>
          <a:graphicData uri="http://schemas.openxmlformats.org/drawingml/2006/table">
            <a:tbl>
              <a:tblPr/>
              <a:tblGrid>
                <a:gridCol w="106362">
                  <a:extLst>
                    <a:ext uri="{9D8B030D-6E8A-4147-A177-3AD203B41FA5}">
                      <a16:colId xmlns:a16="http://schemas.microsoft.com/office/drawing/2014/main" val="1226838937"/>
                    </a:ext>
                  </a:extLst>
                </a:gridCol>
                <a:gridCol w="1223010">
                  <a:extLst>
                    <a:ext uri="{9D8B030D-6E8A-4147-A177-3AD203B41FA5}">
                      <a16:colId xmlns:a16="http://schemas.microsoft.com/office/drawing/2014/main" val="4013219652"/>
                    </a:ext>
                  </a:extLst>
                </a:gridCol>
                <a:gridCol w="1805700">
                  <a:extLst>
                    <a:ext uri="{9D8B030D-6E8A-4147-A177-3AD203B41FA5}">
                      <a16:colId xmlns:a16="http://schemas.microsoft.com/office/drawing/2014/main" val="2580679080"/>
                    </a:ext>
                  </a:extLst>
                </a:gridCol>
                <a:gridCol w="1045024">
                  <a:extLst>
                    <a:ext uri="{9D8B030D-6E8A-4147-A177-3AD203B41FA5}">
                      <a16:colId xmlns:a16="http://schemas.microsoft.com/office/drawing/2014/main" val="3116248133"/>
                    </a:ext>
                  </a:extLst>
                </a:gridCol>
                <a:gridCol w="1045024">
                  <a:extLst>
                    <a:ext uri="{9D8B030D-6E8A-4147-A177-3AD203B41FA5}">
                      <a16:colId xmlns:a16="http://schemas.microsoft.com/office/drawing/2014/main" val="17367268"/>
                    </a:ext>
                  </a:extLst>
                </a:gridCol>
                <a:gridCol w="1045024">
                  <a:extLst>
                    <a:ext uri="{9D8B030D-6E8A-4147-A177-3AD203B41FA5}">
                      <a16:colId xmlns:a16="http://schemas.microsoft.com/office/drawing/2014/main" val="3666762144"/>
                    </a:ext>
                  </a:extLst>
                </a:gridCol>
                <a:gridCol w="1045024">
                  <a:extLst>
                    <a:ext uri="{9D8B030D-6E8A-4147-A177-3AD203B41FA5}">
                      <a16:colId xmlns:a16="http://schemas.microsoft.com/office/drawing/2014/main" val="4192165861"/>
                    </a:ext>
                  </a:extLst>
                </a:gridCol>
                <a:gridCol w="1045024">
                  <a:extLst>
                    <a:ext uri="{9D8B030D-6E8A-4147-A177-3AD203B41FA5}">
                      <a16:colId xmlns:a16="http://schemas.microsoft.com/office/drawing/2014/main" val="1814655994"/>
                    </a:ext>
                  </a:extLst>
                </a:gridCol>
                <a:gridCol w="1045024">
                  <a:extLst>
                    <a:ext uri="{9D8B030D-6E8A-4147-A177-3AD203B41FA5}">
                      <a16:colId xmlns:a16="http://schemas.microsoft.com/office/drawing/2014/main" val="1564480142"/>
                    </a:ext>
                  </a:extLst>
                </a:gridCol>
                <a:gridCol w="1045024">
                  <a:extLst>
                    <a:ext uri="{9D8B030D-6E8A-4147-A177-3AD203B41FA5}">
                      <a16:colId xmlns:a16="http://schemas.microsoft.com/office/drawing/2014/main" val="1705950155"/>
                    </a:ext>
                  </a:extLst>
                </a:gridCol>
                <a:gridCol w="1045024">
                  <a:extLst>
                    <a:ext uri="{9D8B030D-6E8A-4147-A177-3AD203B41FA5}">
                      <a16:colId xmlns:a16="http://schemas.microsoft.com/office/drawing/2014/main" val="2097615789"/>
                    </a:ext>
                  </a:extLst>
                </a:gridCol>
              </a:tblGrid>
              <a:tr h="144422">
                <a:tc rowSpan="16">
                  <a:txBody>
                    <a:bodyPr/>
                    <a:lstStyle/>
                    <a:p>
                      <a:pPr algn="r" fontAlgn="t"/>
                      <a:endParaRPr lang="fr-FR" sz="1400" b="1" dirty="0">
                        <a:effectLst/>
                      </a:endParaRPr>
                    </a:p>
                  </a:txBody>
                  <a:tcPr marL="35917" marR="35917" marT="17959" marB="17959">
                    <a:lnL>
                      <a:noFill/>
                    </a:lnL>
                    <a:lnR>
                      <a:noFill/>
                    </a:lnR>
                    <a:lnT>
                      <a:noFill/>
                    </a:lnT>
                    <a:lnB>
                      <a:noFill/>
                    </a:lnB>
                    <a:solidFill>
                      <a:srgbClr val="FFFFFF"/>
                    </a:solidFill>
                  </a:tcPr>
                </a:tc>
                <a:tc>
                  <a:txBody>
                    <a:bodyPr/>
                    <a:lstStyle/>
                    <a:p>
                      <a:pPr algn="r" fontAlgn="t"/>
                      <a:r>
                        <a:rPr lang="fr-FR" sz="1400" b="1">
                          <a:effectLst/>
                        </a:rPr>
                        <a:t>Allemagne</a:t>
                      </a:r>
                    </a:p>
                  </a:txBody>
                  <a:tcPr marL="35917" marR="35917" marT="17959" marB="17959">
                    <a:lnL>
                      <a:noFill/>
                    </a:lnL>
                    <a:lnR>
                      <a:noFill/>
                    </a:lnR>
                    <a:lnT>
                      <a:noFill/>
                    </a:lnT>
                    <a:lnB>
                      <a:noFill/>
                    </a:lnB>
                    <a:solidFill>
                      <a:srgbClr val="FFFFFF"/>
                    </a:solidFill>
                  </a:tcPr>
                </a:tc>
                <a:tc>
                  <a:txBody>
                    <a:bodyPr/>
                    <a:lstStyle/>
                    <a:p>
                      <a:pPr algn="r" fontAlgn="ctr"/>
                      <a:r>
                        <a:rPr lang="fr-FR" sz="1400">
                          <a:effectLst/>
                        </a:rPr>
                        <a:t>2.08</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5.61</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44,552.06</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4.13</a:t>
                      </a:r>
                    </a:p>
                  </a:txBody>
                  <a:tcPr marL="35917" marR="35917" marT="17959" marB="17959" anchor="ctr">
                    <a:lnL>
                      <a:noFill/>
                    </a:lnL>
                    <a:lnR>
                      <a:noFill/>
                    </a:lnR>
                    <a:lnT>
                      <a:noFill/>
                    </a:lnT>
                    <a:lnB>
                      <a:noFill/>
                    </a:lnB>
                    <a:solidFill>
                      <a:srgbClr val="FFFFFF"/>
                    </a:solidFill>
                  </a:tcPr>
                </a:tc>
                <a:tc>
                  <a:txBody>
                    <a:bodyPr/>
                    <a:lstStyle/>
                    <a:p>
                      <a:pPr algn="r" fontAlgn="ctr"/>
                      <a:r>
                        <a:rPr lang="fr-FR" sz="1400" dirty="0">
                          <a:effectLst/>
                        </a:rPr>
                        <a:t>52.56</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0.77</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20.60</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8.63</a:t>
                      </a:r>
                    </a:p>
                  </a:txBody>
                  <a:tcPr marL="35917" marR="35917" marT="17959" marB="17959" anchor="ctr">
                    <a:lnL>
                      <a:noFill/>
                    </a:lnL>
                    <a:lnR>
                      <a:noFill/>
                    </a:lnR>
                    <a:lnT>
                      <a:noFill/>
                    </a:lnT>
                    <a:lnB>
                      <a:noFill/>
                    </a:lnB>
                    <a:solidFill>
                      <a:srgbClr val="FFFFFF"/>
                    </a:solidFill>
                  </a:tcPr>
                </a:tc>
                <a:tc>
                  <a:txBody>
                    <a:bodyPr/>
                    <a:lstStyle/>
                    <a:p>
                      <a:pPr algn="r" fontAlgn="ctr"/>
                      <a:endParaRPr lang="fr-FR" sz="1400" dirty="0">
                        <a:effectLst/>
                      </a:endParaRPr>
                    </a:p>
                  </a:txBody>
                  <a:tcPr marL="35917" marR="35917" marT="17959" marB="17959" anchor="ctr">
                    <a:lnL>
                      <a:noFill/>
                    </a:lnL>
                    <a:lnR>
                      <a:noFill/>
                    </a:lnR>
                    <a:lnT>
                      <a:noFill/>
                    </a:lnT>
                    <a:lnB>
                      <a:noFill/>
                    </a:lnB>
                    <a:solidFill>
                      <a:srgbClr val="FFFFFF"/>
                    </a:solidFill>
                  </a:tcPr>
                </a:tc>
                <a:extLst>
                  <a:ext uri="{0D108BD9-81ED-4DB2-BD59-A6C34878D82A}">
                    <a16:rowId xmlns:a16="http://schemas.microsoft.com/office/drawing/2014/main" val="270183900"/>
                  </a:ext>
                </a:extLst>
              </a:tr>
              <a:tr h="181527">
                <a:tc vMerge="1">
                  <a:txBody>
                    <a:bodyPr/>
                    <a:lstStyle/>
                    <a:p>
                      <a:endParaRPr lang="fr-FR"/>
                    </a:p>
                  </a:txBody>
                  <a:tcPr/>
                </a:tc>
                <a:tc>
                  <a:txBody>
                    <a:bodyPr/>
                    <a:lstStyle/>
                    <a:p>
                      <a:pPr algn="r" fontAlgn="ctr"/>
                      <a:r>
                        <a:rPr lang="fr-FR" sz="1400" b="1" dirty="0">
                          <a:effectLst/>
                        </a:rPr>
                        <a:t>Autriche</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3.74</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4.61</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47,306.41</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3.91</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59.73</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1.18</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21.96</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0.86</a:t>
                      </a:r>
                    </a:p>
                  </a:txBody>
                  <a:tcPr marL="35917" marR="35917" marT="17959" marB="17959" anchor="ctr">
                    <a:lnL>
                      <a:noFill/>
                    </a:lnL>
                    <a:lnR>
                      <a:noFill/>
                    </a:lnR>
                    <a:lnT>
                      <a:noFill/>
                    </a:lnT>
                    <a:lnB>
                      <a:noFill/>
                    </a:lnB>
                    <a:solidFill>
                      <a:srgbClr val="FFFFFF"/>
                    </a:solidFill>
                  </a:tcPr>
                </a:tc>
                <a:tc>
                  <a:txBody>
                    <a:bodyPr/>
                    <a:lstStyle/>
                    <a:p>
                      <a:pPr algn="r" fontAlgn="ctr"/>
                      <a:r>
                        <a:rPr lang="fr-FR" sz="1400" dirty="0">
                          <a:effectLst/>
                        </a:rPr>
                        <a:t>2.00</a:t>
                      </a:r>
                    </a:p>
                  </a:txBody>
                  <a:tcPr marL="35917" marR="35917" marT="17959" marB="17959" anchor="ctr">
                    <a:lnL>
                      <a:noFill/>
                    </a:lnL>
                    <a:lnR>
                      <a:noFill/>
                    </a:lnR>
                    <a:lnT>
                      <a:noFill/>
                    </a:lnT>
                    <a:lnB>
                      <a:noFill/>
                    </a:lnB>
                    <a:solidFill>
                      <a:srgbClr val="FFFFFF"/>
                    </a:solidFill>
                  </a:tcPr>
                </a:tc>
                <a:extLst>
                  <a:ext uri="{0D108BD9-81ED-4DB2-BD59-A6C34878D82A}">
                    <a16:rowId xmlns:a16="http://schemas.microsoft.com/office/drawing/2014/main" val="3580920624"/>
                  </a:ext>
                </a:extLst>
              </a:tr>
              <a:tr h="181527">
                <a:tc vMerge="1">
                  <a:txBody>
                    <a:bodyPr/>
                    <a:lstStyle/>
                    <a:p>
                      <a:endParaRPr lang="fr-FR"/>
                    </a:p>
                  </a:txBody>
                  <a:tcPr/>
                </a:tc>
                <a:tc>
                  <a:txBody>
                    <a:bodyPr/>
                    <a:lstStyle/>
                    <a:p>
                      <a:pPr algn="r" fontAlgn="ctr"/>
                      <a:r>
                        <a:rPr lang="fr-FR" sz="1400" b="1" dirty="0">
                          <a:effectLst/>
                        </a:rPr>
                        <a:t>Belgique</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3.02</a:t>
                      </a:r>
                    </a:p>
                  </a:txBody>
                  <a:tcPr marL="35917" marR="35917" marT="17959" marB="17959" anchor="ctr">
                    <a:lnL>
                      <a:noFill/>
                    </a:lnL>
                    <a:lnR>
                      <a:noFill/>
                    </a:lnR>
                    <a:lnT>
                      <a:noFill/>
                    </a:lnT>
                    <a:lnB>
                      <a:noFill/>
                    </a:lnB>
                    <a:solidFill>
                      <a:srgbClr val="FFFFFF"/>
                    </a:solidFill>
                  </a:tcPr>
                </a:tc>
                <a:tc>
                  <a:txBody>
                    <a:bodyPr/>
                    <a:lstStyle/>
                    <a:p>
                      <a:pPr algn="r" fontAlgn="ctr"/>
                      <a:r>
                        <a:rPr lang="fr-FR" sz="1400" dirty="0">
                          <a:effectLst/>
                        </a:rPr>
                        <a:t>5.06</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44,020.07</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4.00</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118.78</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0.67</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30.58</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2.93</a:t>
                      </a:r>
                    </a:p>
                  </a:txBody>
                  <a:tcPr marL="35917" marR="35917" marT="17959" marB="17959" anchor="ctr">
                    <a:lnL>
                      <a:noFill/>
                    </a:lnL>
                    <a:lnR>
                      <a:noFill/>
                    </a:lnR>
                    <a:lnT>
                      <a:noFill/>
                    </a:lnT>
                    <a:lnB>
                      <a:noFill/>
                    </a:lnB>
                    <a:solidFill>
                      <a:srgbClr val="FFFFFF"/>
                    </a:solidFill>
                  </a:tcPr>
                </a:tc>
                <a:tc>
                  <a:txBody>
                    <a:bodyPr/>
                    <a:lstStyle/>
                    <a:p>
                      <a:pPr algn="r" fontAlgn="ctr"/>
                      <a:r>
                        <a:rPr lang="fr-FR" sz="1400" dirty="0">
                          <a:effectLst/>
                        </a:rPr>
                        <a:t>2.00</a:t>
                      </a:r>
                    </a:p>
                  </a:txBody>
                  <a:tcPr marL="35917" marR="35917" marT="17959" marB="17959" anchor="ctr">
                    <a:lnL>
                      <a:noFill/>
                    </a:lnL>
                    <a:lnR>
                      <a:noFill/>
                    </a:lnR>
                    <a:lnT>
                      <a:noFill/>
                    </a:lnT>
                    <a:lnB>
                      <a:noFill/>
                    </a:lnB>
                    <a:solidFill>
                      <a:srgbClr val="FFFFFF"/>
                    </a:solidFill>
                  </a:tcPr>
                </a:tc>
                <a:extLst>
                  <a:ext uri="{0D108BD9-81ED-4DB2-BD59-A6C34878D82A}">
                    <a16:rowId xmlns:a16="http://schemas.microsoft.com/office/drawing/2014/main" val="4235075431"/>
                  </a:ext>
                </a:extLst>
              </a:tr>
              <a:tr h="181527">
                <a:tc vMerge="1">
                  <a:txBody>
                    <a:bodyPr/>
                    <a:lstStyle/>
                    <a:p>
                      <a:endParaRPr lang="fr-FR"/>
                    </a:p>
                  </a:txBody>
                  <a:tcPr/>
                </a:tc>
                <a:tc>
                  <a:txBody>
                    <a:bodyPr/>
                    <a:lstStyle/>
                    <a:p>
                      <a:pPr algn="r" fontAlgn="ctr"/>
                      <a:r>
                        <a:rPr lang="fr-FR" sz="1400" b="1" dirty="0">
                          <a:effectLst/>
                        </a:rPr>
                        <a:t>Danemark</a:t>
                      </a:r>
                    </a:p>
                  </a:txBody>
                  <a:tcPr marL="35917" marR="35917" marT="17959" marB="17959" anchor="ctr">
                    <a:lnL>
                      <a:noFill/>
                    </a:lnL>
                    <a:lnR>
                      <a:noFill/>
                    </a:lnR>
                    <a:lnT>
                      <a:noFill/>
                    </a:lnT>
                    <a:lnB>
                      <a:noFill/>
                    </a:lnB>
                    <a:solidFill>
                      <a:srgbClr val="FFFFFF"/>
                    </a:solidFill>
                  </a:tcPr>
                </a:tc>
                <a:tc>
                  <a:txBody>
                    <a:bodyPr/>
                    <a:lstStyle/>
                    <a:p>
                      <a:pPr algn="r" fontAlgn="ctr"/>
                      <a:r>
                        <a:rPr lang="fr-FR" sz="1400" dirty="0">
                          <a:effectLst/>
                        </a:rPr>
                        <a:t>2.16</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5.68</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57,938.80</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3.89</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202.48</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0.91</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8.37</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3.38</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2.00</a:t>
                      </a:r>
                    </a:p>
                  </a:txBody>
                  <a:tcPr marL="35917" marR="35917" marT="17959" marB="17959" anchor="ctr">
                    <a:lnL>
                      <a:noFill/>
                    </a:lnL>
                    <a:lnR>
                      <a:noFill/>
                    </a:lnR>
                    <a:lnT>
                      <a:noFill/>
                    </a:lnT>
                    <a:lnB>
                      <a:noFill/>
                    </a:lnB>
                    <a:solidFill>
                      <a:srgbClr val="FFFFFF"/>
                    </a:solidFill>
                  </a:tcPr>
                </a:tc>
                <a:extLst>
                  <a:ext uri="{0D108BD9-81ED-4DB2-BD59-A6C34878D82A}">
                    <a16:rowId xmlns:a16="http://schemas.microsoft.com/office/drawing/2014/main" val="3754678767"/>
                  </a:ext>
                </a:extLst>
              </a:tr>
              <a:tr h="181527">
                <a:tc vMerge="1">
                  <a:txBody>
                    <a:bodyPr/>
                    <a:lstStyle/>
                    <a:p>
                      <a:endParaRPr lang="fr-FR"/>
                    </a:p>
                  </a:txBody>
                  <a:tcPr/>
                </a:tc>
                <a:tc>
                  <a:txBody>
                    <a:bodyPr/>
                    <a:lstStyle/>
                    <a:p>
                      <a:pPr algn="r" fontAlgn="ctr"/>
                      <a:r>
                        <a:rPr lang="fr-FR" sz="1400" b="1" dirty="0">
                          <a:effectLst/>
                        </a:rPr>
                        <a:t>Espagne</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-0.88</a:t>
                      </a:r>
                    </a:p>
                  </a:txBody>
                  <a:tcPr marL="35917" marR="35917" marT="17959" marB="17959" anchor="ctr">
                    <a:lnL>
                      <a:noFill/>
                    </a:lnL>
                    <a:lnR>
                      <a:noFill/>
                    </a:lnR>
                    <a:lnT>
                      <a:noFill/>
                    </a:lnT>
                    <a:lnB>
                      <a:noFill/>
                    </a:lnB>
                    <a:solidFill>
                      <a:srgbClr val="FFFFFF"/>
                    </a:solidFill>
                  </a:tcPr>
                </a:tc>
                <a:tc>
                  <a:txBody>
                    <a:bodyPr/>
                    <a:lstStyle/>
                    <a:p>
                      <a:pPr algn="r" fontAlgn="ctr"/>
                      <a:r>
                        <a:rPr lang="fr-FR" sz="1400" dirty="0">
                          <a:effectLst/>
                        </a:rPr>
                        <a:t>6.50</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28,137.44</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3.69</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34.13</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0.20</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22.10</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9.13</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2.00</a:t>
                      </a:r>
                    </a:p>
                  </a:txBody>
                  <a:tcPr marL="35917" marR="35917" marT="17959" marB="17959" anchor="ctr">
                    <a:lnL>
                      <a:noFill/>
                    </a:lnL>
                    <a:lnR>
                      <a:noFill/>
                    </a:lnR>
                    <a:lnT>
                      <a:noFill/>
                    </a:lnT>
                    <a:lnB>
                      <a:noFill/>
                    </a:lnB>
                    <a:solidFill>
                      <a:srgbClr val="FFFFFF"/>
                    </a:solidFill>
                  </a:tcPr>
                </a:tc>
                <a:extLst>
                  <a:ext uri="{0D108BD9-81ED-4DB2-BD59-A6C34878D82A}">
                    <a16:rowId xmlns:a16="http://schemas.microsoft.com/office/drawing/2014/main" val="1407441696"/>
                  </a:ext>
                </a:extLst>
              </a:tr>
              <a:tr h="181527">
                <a:tc vMerge="1">
                  <a:txBody>
                    <a:bodyPr/>
                    <a:lstStyle/>
                    <a:p>
                      <a:endParaRPr lang="fr-FR"/>
                    </a:p>
                  </a:txBody>
                  <a:tcPr/>
                </a:tc>
                <a:tc>
                  <a:txBody>
                    <a:bodyPr/>
                    <a:lstStyle/>
                    <a:p>
                      <a:pPr algn="r" fontAlgn="ctr"/>
                      <a:r>
                        <a:rPr lang="fr-FR" sz="1400" b="1" dirty="0">
                          <a:effectLst/>
                        </a:rPr>
                        <a:t>Finlande</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1.78</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5.82</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46,310.12</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3.88</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30.30</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1.20</a:t>
                      </a:r>
                    </a:p>
                  </a:txBody>
                  <a:tcPr marL="35917" marR="35917" marT="17959" marB="17959" anchor="ctr">
                    <a:lnL>
                      <a:noFill/>
                    </a:lnL>
                    <a:lnR>
                      <a:noFill/>
                    </a:lnR>
                    <a:lnT>
                      <a:noFill/>
                    </a:lnT>
                    <a:lnB>
                      <a:noFill/>
                    </a:lnB>
                    <a:solidFill>
                      <a:srgbClr val="FFFFFF"/>
                    </a:solidFill>
                  </a:tcPr>
                </a:tc>
                <a:tc>
                  <a:txBody>
                    <a:bodyPr/>
                    <a:lstStyle/>
                    <a:p>
                      <a:pPr algn="r" fontAlgn="ctr"/>
                      <a:r>
                        <a:rPr lang="fr-FR" sz="1400" dirty="0">
                          <a:effectLst/>
                        </a:rPr>
                        <a:t>24.95</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0.32</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2.00</a:t>
                      </a:r>
                    </a:p>
                  </a:txBody>
                  <a:tcPr marL="35917" marR="35917" marT="17959" marB="17959" anchor="ctr">
                    <a:lnL>
                      <a:noFill/>
                    </a:lnL>
                    <a:lnR>
                      <a:noFill/>
                    </a:lnR>
                    <a:lnT>
                      <a:noFill/>
                    </a:lnT>
                    <a:lnB>
                      <a:noFill/>
                    </a:lnB>
                    <a:solidFill>
                      <a:srgbClr val="FFFFFF"/>
                    </a:solidFill>
                  </a:tcPr>
                </a:tc>
                <a:extLst>
                  <a:ext uri="{0D108BD9-81ED-4DB2-BD59-A6C34878D82A}">
                    <a16:rowId xmlns:a16="http://schemas.microsoft.com/office/drawing/2014/main" val="4287030169"/>
                  </a:ext>
                </a:extLst>
              </a:tr>
              <a:tr h="327611">
                <a:tc vMerge="1">
                  <a:txBody>
                    <a:bodyPr/>
                    <a:lstStyle/>
                    <a:p>
                      <a:endParaRPr lang="fr-FR"/>
                    </a:p>
                  </a:txBody>
                  <a:tcPr/>
                </a:tc>
                <a:tc>
                  <a:txBody>
                    <a:bodyPr/>
                    <a:lstStyle/>
                    <a:p>
                      <a:pPr algn="r" fontAlgn="ctr"/>
                      <a:r>
                        <a:rPr lang="fr-FR" sz="1400" b="1" dirty="0">
                          <a:effectLst/>
                        </a:rPr>
                        <a:t>France</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2.01</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4.71</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38,720.65</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3.84</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42.19</a:t>
                      </a:r>
                    </a:p>
                  </a:txBody>
                  <a:tcPr marL="35917" marR="35917" marT="17959" marB="17959" anchor="ctr">
                    <a:lnL>
                      <a:noFill/>
                    </a:lnL>
                    <a:lnR>
                      <a:noFill/>
                    </a:lnR>
                    <a:lnT>
                      <a:noFill/>
                    </a:lnT>
                    <a:lnB>
                      <a:noFill/>
                    </a:lnB>
                    <a:solidFill>
                      <a:srgbClr val="FFFFFF"/>
                    </a:solidFill>
                  </a:tcPr>
                </a:tc>
                <a:tc>
                  <a:txBody>
                    <a:bodyPr/>
                    <a:lstStyle/>
                    <a:p>
                      <a:pPr algn="r" fontAlgn="ctr"/>
                      <a:r>
                        <a:rPr lang="fr-FR" sz="1400" dirty="0">
                          <a:effectLst/>
                        </a:rPr>
                        <a:t>0.27</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39.00</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4.71</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2.00</a:t>
                      </a:r>
                    </a:p>
                  </a:txBody>
                  <a:tcPr marL="35917" marR="35917" marT="17959" marB="17959" anchor="ctr">
                    <a:lnL>
                      <a:noFill/>
                    </a:lnL>
                    <a:lnR>
                      <a:noFill/>
                    </a:lnR>
                    <a:lnT>
                      <a:noFill/>
                    </a:lnT>
                    <a:lnB>
                      <a:noFill/>
                    </a:lnB>
                    <a:solidFill>
                      <a:srgbClr val="FFFFFF"/>
                    </a:solidFill>
                  </a:tcPr>
                </a:tc>
                <a:extLst>
                  <a:ext uri="{0D108BD9-81ED-4DB2-BD59-A6C34878D82A}">
                    <a16:rowId xmlns:a16="http://schemas.microsoft.com/office/drawing/2014/main" val="3526203748"/>
                  </a:ext>
                </a:extLst>
              </a:tr>
              <a:tr h="181527">
                <a:tc vMerge="1">
                  <a:txBody>
                    <a:bodyPr/>
                    <a:lstStyle/>
                    <a:p>
                      <a:endParaRPr lang="fr-FR"/>
                    </a:p>
                  </a:txBody>
                  <a:tcPr/>
                </a:tc>
                <a:tc>
                  <a:txBody>
                    <a:bodyPr/>
                    <a:lstStyle/>
                    <a:p>
                      <a:pPr algn="r" fontAlgn="ctr"/>
                      <a:r>
                        <a:rPr lang="fr-FR" sz="1400" b="1" dirty="0">
                          <a:effectLst/>
                        </a:rPr>
                        <a:t>Irlande</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3.15</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11.91</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71,391.01</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3.75</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114.24</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0.94</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15.97</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0.75</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3.00</a:t>
                      </a:r>
                    </a:p>
                  </a:txBody>
                  <a:tcPr marL="35917" marR="35917" marT="17959" marB="17959" anchor="ctr">
                    <a:lnL>
                      <a:noFill/>
                    </a:lnL>
                    <a:lnR>
                      <a:noFill/>
                    </a:lnR>
                    <a:lnT>
                      <a:noFill/>
                    </a:lnT>
                    <a:lnB>
                      <a:noFill/>
                    </a:lnB>
                    <a:solidFill>
                      <a:srgbClr val="FFFFFF"/>
                    </a:solidFill>
                  </a:tcPr>
                </a:tc>
                <a:extLst>
                  <a:ext uri="{0D108BD9-81ED-4DB2-BD59-A6C34878D82A}">
                    <a16:rowId xmlns:a16="http://schemas.microsoft.com/office/drawing/2014/main" val="2928932022"/>
                  </a:ext>
                </a:extLst>
              </a:tr>
              <a:tr h="181527">
                <a:tc vMerge="1">
                  <a:txBody>
                    <a:bodyPr/>
                    <a:lstStyle/>
                    <a:p>
                      <a:endParaRPr lang="fr-FR"/>
                    </a:p>
                  </a:txBody>
                  <a:tcPr/>
                </a:tc>
                <a:tc>
                  <a:txBody>
                    <a:bodyPr/>
                    <a:lstStyle/>
                    <a:p>
                      <a:pPr algn="r" fontAlgn="ctr"/>
                      <a:r>
                        <a:rPr lang="fr-FR" sz="1400" b="1" dirty="0">
                          <a:effectLst/>
                        </a:rPr>
                        <a:t>Islande</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2.68</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17.99</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73,231.73</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3.31</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21.74</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1.30</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1.25</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0.53</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3.00</a:t>
                      </a:r>
                    </a:p>
                  </a:txBody>
                  <a:tcPr marL="35917" marR="35917" marT="17959" marB="17959" anchor="ctr">
                    <a:lnL>
                      <a:noFill/>
                    </a:lnL>
                    <a:lnR>
                      <a:noFill/>
                    </a:lnR>
                    <a:lnT>
                      <a:noFill/>
                    </a:lnT>
                    <a:lnB>
                      <a:noFill/>
                    </a:lnB>
                    <a:solidFill>
                      <a:srgbClr val="FFFFFF"/>
                    </a:solidFill>
                  </a:tcPr>
                </a:tc>
                <a:extLst>
                  <a:ext uri="{0D108BD9-81ED-4DB2-BD59-A6C34878D82A}">
                    <a16:rowId xmlns:a16="http://schemas.microsoft.com/office/drawing/2014/main" val="2751608234"/>
                  </a:ext>
                </a:extLst>
              </a:tr>
              <a:tr h="181527">
                <a:tc vMerge="1">
                  <a:txBody>
                    <a:bodyPr/>
                    <a:lstStyle/>
                    <a:p>
                      <a:endParaRPr lang="fr-FR"/>
                    </a:p>
                  </a:txBody>
                  <a:tcPr/>
                </a:tc>
                <a:tc>
                  <a:txBody>
                    <a:bodyPr/>
                    <a:lstStyle/>
                    <a:p>
                      <a:pPr algn="r" fontAlgn="ctr"/>
                      <a:r>
                        <a:rPr lang="fr-FR" sz="1400" b="1" dirty="0">
                          <a:effectLst/>
                        </a:rPr>
                        <a:t>Italie</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1.33</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4.57</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32,333.55</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3.68</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49.39</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0.42</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41.64</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4.79</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2.00</a:t>
                      </a:r>
                    </a:p>
                  </a:txBody>
                  <a:tcPr marL="35917" marR="35917" marT="17959" marB="17959" anchor="ctr">
                    <a:lnL>
                      <a:noFill/>
                    </a:lnL>
                    <a:lnR>
                      <a:noFill/>
                    </a:lnR>
                    <a:lnT>
                      <a:noFill/>
                    </a:lnT>
                    <a:lnB>
                      <a:noFill/>
                    </a:lnB>
                    <a:solidFill>
                      <a:srgbClr val="FFFFFF"/>
                    </a:solidFill>
                  </a:tcPr>
                </a:tc>
                <a:extLst>
                  <a:ext uri="{0D108BD9-81ED-4DB2-BD59-A6C34878D82A}">
                    <a16:rowId xmlns:a16="http://schemas.microsoft.com/office/drawing/2014/main" val="1632509562"/>
                  </a:ext>
                </a:extLst>
              </a:tr>
              <a:tr h="181527">
                <a:tc vMerge="1">
                  <a:txBody>
                    <a:bodyPr/>
                    <a:lstStyle/>
                    <a:p>
                      <a:endParaRPr lang="fr-FR"/>
                    </a:p>
                  </a:txBody>
                  <a:tcPr/>
                </a:tc>
                <a:tc>
                  <a:txBody>
                    <a:bodyPr/>
                    <a:lstStyle/>
                    <a:p>
                      <a:pPr algn="r" fontAlgn="ctr"/>
                      <a:r>
                        <a:rPr lang="fr-FR" sz="1400" b="1">
                          <a:effectLst/>
                        </a:rPr>
                        <a:t>Luxembourg</a:t>
                      </a:r>
                    </a:p>
                  </a:txBody>
                  <a:tcPr marL="35917" marR="35917" marT="17959" marB="17959" anchor="ctr">
                    <a:lnL>
                      <a:noFill/>
                    </a:lnL>
                    <a:lnR>
                      <a:noFill/>
                    </a:lnR>
                    <a:lnT>
                      <a:noFill/>
                    </a:lnT>
                    <a:lnB>
                      <a:noFill/>
                    </a:lnB>
                    <a:solidFill>
                      <a:srgbClr val="FFFFFF"/>
                    </a:solidFill>
                  </a:tcPr>
                </a:tc>
                <a:tc>
                  <a:txBody>
                    <a:bodyPr/>
                    <a:lstStyle/>
                    <a:p>
                      <a:pPr algn="r" fontAlgn="ctr"/>
                      <a:r>
                        <a:rPr lang="fr-FR" sz="1400" dirty="0">
                          <a:effectLst/>
                        </a:rPr>
                        <a:t>11.50</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3.49</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108,431.93</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3.86</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88.10</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1.37</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0.00</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0.02</a:t>
                      </a:r>
                    </a:p>
                  </a:txBody>
                  <a:tcPr marL="35917" marR="35917" marT="17959" marB="17959" anchor="ctr">
                    <a:lnL>
                      <a:noFill/>
                    </a:lnL>
                    <a:lnR>
                      <a:noFill/>
                    </a:lnR>
                    <a:lnT>
                      <a:noFill/>
                    </a:lnT>
                    <a:lnB>
                      <a:noFill/>
                    </a:lnB>
                    <a:solidFill>
                      <a:srgbClr val="FFFFFF"/>
                    </a:solidFill>
                  </a:tcPr>
                </a:tc>
                <a:tc>
                  <a:txBody>
                    <a:bodyPr/>
                    <a:lstStyle/>
                    <a:p>
                      <a:pPr algn="r" fontAlgn="ctr"/>
                      <a:r>
                        <a:rPr lang="fr-FR" sz="1400" dirty="0">
                          <a:effectLst/>
                        </a:rPr>
                        <a:t>3.00</a:t>
                      </a:r>
                    </a:p>
                  </a:txBody>
                  <a:tcPr marL="35917" marR="35917" marT="17959" marB="17959" anchor="ctr">
                    <a:lnL>
                      <a:noFill/>
                    </a:lnL>
                    <a:lnR>
                      <a:noFill/>
                    </a:lnR>
                    <a:lnT>
                      <a:noFill/>
                    </a:lnT>
                    <a:lnB>
                      <a:noFill/>
                    </a:lnB>
                    <a:solidFill>
                      <a:srgbClr val="FFFFFF"/>
                    </a:solidFill>
                  </a:tcPr>
                </a:tc>
                <a:extLst>
                  <a:ext uri="{0D108BD9-81ED-4DB2-BD59-A6C34878D82A}">
                    <a16:rowId xmlns:a16="http://schemas.microsoft.com/office/drawing/2014/main" val="603782666"/>
                  </a:ext>
                </a:extLst>
              </a:tr>
              <a:tr h="181527">
                <a:tc vMerge="1">
                  <a:txBody>
                    <a:bodyPr/>
                    <a:lstStyle/>
                    <a:p>
                      <a:endParaRPr lang="fr-FR"/>
                    </a:p>
                  </a:txBody>
                  <a:tcPr/>
                </a:tc>
                <a:tc>
                  <a:txBody>
                    <a:bodyPr/>
                    <a:lstStyle/>
                    <a:p>
                      <a:pPr algn="r" fontAlgn="ctr"/>
                      <a:r>
                        <a:rPr lang="fr-FR" sz="1400" b="1" dirty="0">
                          <a:effectLst/>
                        </a:rPr>
                        <a:t>Malte</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3.82</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11.04</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29,205.18</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2.99</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87.93</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1.10</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28.57</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0.10</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2.00</a:t>
                      </a:r>
                    </a:p>
                  </a:txBody>
                  <a:tcPr marL="35917" marR="35917" marT="17959" marB="17959" anchor="ctr">
                    <a:lnL>
                      <a:noFill/>
                    </a:lnL>
                    <a:lnR>
                      <a:noFill/>
                    </a:lnR>
                    <a:lnT>
                      <a:noFill/>
                    </a:lnT>
                    <a:lnB>
                      <a:noFill/>
                    </a:lnB>
                    <a:solidFill>
                      <a:srgbClr val="FFFFFF"/>
                    </a:solidFill>
                  </a:tcPr>
                </a:tc>
                <a:extLst>
                  <a:ext uri="{0D108BD9-81ED-4DB2-BD59-A6C34878D82A}">
                    <a16:rowId xmlns:a16="http://schemas.microsoft.com/office/drawing/2014/main" val="618435192"/>
                  </a:ext>
                </a:extLst>
              </a:tr>
              <a:tr h="181527">
                <a:tc vMerge="1">
                  <a:txBody>
                    <a:bodyPr/>
                    <a:lstStyle/>
                    <a:p>
                      <a:endParaRPr lang="fr-FR"/>
                    </a:p>
                  </a:txBody>
                  <a:tcPr/>
                </a:tc>
                <a:tc>
                  <a:txBody>
                    <a:bodyPr/>
                    <a:lstStyle/>
                    <a:p>
                      <a:pPr algn="r" fontAlgn="ctr"/>
                      <a:r>
                        <a:rPr lang="fr-FR" sz="1400" b="1">
                          <a:effectLst/>
                        </a:rPr>
                        <a:t>Norvège</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5.64</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7.09</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75,220.81</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3.80</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85.53</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1.22</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4.19</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2.23</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3.00</a:t>
                      </a:r>
                    </a:p>
                  </a:txBody>
                  <a:tcPr marL="35917" marR="35917" marT="17959" marB="17959" anchor="ctr">
                    <a:lnL>
                      <a:noFill/>
                    </a:lnL>
                    <a:lnR>
                      <a:noFill/>
                    </a:lnR>
                    <a:lnT>
                      <a:noFill/>
                    </a:lnT>
                    <a:lnB>
                      <a:noFill/>
                    </a:lnB>
                    <a:solidFill>
                      <a:srgbClr val="FFFFFF"/>
                    </a:solidFill>
                  </a:tcPr>
                </a:tc>
                <a:extLst>
                  <a:ext uri="{0D108BD9-81ED-4DB2-BD59-A6C34878D82A}">
                    <a16:rowId xmlns:a16="http://schemas.microsoft.com/office/drawing/2014/main" val="2448005554"/>
                  </a:ext>
                </a:extLst>
              </a:tr>
              <a:tr h="181527">
                <a:tc vMerge="1">
                  <a:txBody>
                    <a:bodyPr/>
                    <a:lstStyle/>
                    <a:p>
                      <a:endParaRPr lang="fr-FR"/>
                    </a:p>
                  </a:txBody>
                  <a:tcPr/>
                </a:tc>
                <a:tc>
                  <a:txBody>
                    <a:bodyPr/>
                    <a:lstStyle/>
                    <a:p>
                      <a:pPr algn="r" fontAlgn="ctr"/>
                      <a:r>
                        <a:rPr lang="fr-FR" sz="1400" b="1" dirty="0">
                          <a:effectLst/>
                        </a:rPr>
                        <a:t>Pays-Bas</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1.37</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6.17</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48,989.64</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4.09</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151.46</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1.02</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38.97</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5.51</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2.00</a:t>
                      </a:r>
                    </a:p>
                  </a:txBody>
                  <a:tcPr marL="35917" marR="35917" marT="17959" marB="17959" anchor="ctr">
                    <a:lnL>
                      <a:noFill/>
                    </a:lnL>
                    <a:lnR>
                      <a:noFill/>
                    </a:lnR>
                    <a:lnT>
                      <a:noFill/>
                    </a:lnT>
                    <a:lnB>
                      <a:noFill/>
                    </a:lnB>
                    <a:solidFill>
                      <a:srgbClr val="FFFFFF"/>
                    </a:solidFill>
                  </a:tcPr>
                </a:tc>
                <a:extLst>
                  <a:ext uri="{0D108BD9-81ED-4DB2-BD59-A6C34878D82A}">
                    <a16:rowId xmlns:a16="http://schemas.microsoft.com/office/drawing/2014/main" val="3756402379"/>
                  </a:ext>
                </a:extLst>
              </a:tr>
              <a:tr h="181527">
                <a:tc vMerge="1">
                  <a:txBody>
                    <a:bodyPr/>
                    <a:lstStyle/>
                    <a:p>
                      <a:endParaRPr lang="fr-FR"/>
                    </a:p>
                  </a:txBody>
                  <a:tcPr/>
                </a:tc>
                <a:tc>
                  <a:txBody>
                    <a:bodyPr/>
                    <a:lstStyle/>
                    <a:p>
                      <a:pPr algn="r" fontAlgn="ctr"/>
                      <a:r>
                        <a:rPr lang="fr-FR" sz="1400" b="1" dirty="0">
                          <a:effectLst/>
                        </a:rPr>
                        <a:t>Suisse</a:t>
                      </a:r>
                    </a:p>
                  </a:txBody>
                  <a:tcPr marL="35917" marR="35917" marT="17959" marB="17959" anchor="ctr">
                    <a:lnL>
                      <a:noFill/>
                    </a:lnL>
                    <a:lnR>
                      <a:noFill/>
                    </a:lnR>
                    <a:lnT>
                      <a:noFill/>
                    </a:lnT>
                    <a:lnB>
                      <a:noFill/>
                    </a:lnB>
                    <a:solidFill>
                      <a:srgbClr val="FFFFFF"/>
                    </a:solidFill>
                  </a:tcPr>
                </a:tc>
                <a:tc>
                  <a:txBody>
                    <a:bodyPr/>
                    <a:lstStyle/>
                    <a:p>
                      <a:pPr algn="r" fontAlgn="ctr"/>
                      <a:r>
                        <a:rPr lang="fr-FR" sz="1400" dirty="0">
                          <a:effectLst/>
                        </a:rPr>
                        <a:t>5.59</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0.37</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83,313.01</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3.92</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34.05</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1.35</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26.53</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0.11</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3.00</a:t>
                      </a:r>
                    </a:p>
                  </a:txBody>
                  <a:tcPr marL="35917" marR="35917" marT="17959" marB="17959" anchor="ctr">
                    <a:lnL>
                      <a:noFill/>
                    </a:lnL>
                    <a:lnR>
                      <a:noFill/>
                    </a:lnR>
                    <a:lnT>
                      <a:noFill/>
                    </a:lnT>
                    <a:lnB>
                      <a:noFill/>
                    </a:lnB>
                    <a:solidFill>
                      <a:srgbClr val="FFFFFF"/>
                    </a:solidFill>
                  </a:tcPr>
                </a:tc>
                <a:extLst>
                  <a:ext uri="{0D108BD9-81ED-4DB2-BD59-A6C34878D82A}">
                    <a16:rowId xmlns:a16="http://schemas.microsoft.com/office/drawing/2014/main" val="2388478562"/>
                  </a:ext>
                </a:extLst>
              </a:tr>
              <a:tr h="181527">
                <a:tc vMerge="1">
                  <a:txBody>
                    <a:bodyPr/>
                    <a:lstStyle/>
                    <a:p>
                      <a:endParaRPr lang="fr-FR"/>
                    </a:p>
                  </a:txBody>
                  <a:tcPr/>
                </a:tc>
                <a:tc>
                  <a:txBody>
                    <a:bodyPr/>
                    <a:lstStyle/>
                    <a:p>
                      <a:pPr algn="r" fontAlgn="ctr"/>
                      <a:r>
                        <a:rPr lang="fr-FR" sz="1400" b="1" dirty="0">
                          <a:effectLst/>
                        </a:rPr>
                        <a:t>Suède</a:t>
                      </a:r>
                    </a:p>
                  </a:txBody>
                  <a:tcPr marL="35917" marR="35917" marT="17959" marB="17959" anchor="ctr">
                    <a:lnL>
                      <a:noFill/>
                    </a:lnL>
                    <a:lnR>
                      <a:noFill/>
                    </a:lnR>
                    <a:lnT>
                      <a:noFill/>
                    </a:lnT>
                    <a:lnB>
                      <a:noFill/>
                    </a:lnB>
                    <a:solidFill>
                      <a:srgbClr val="FFFFFF"/>
                    </a:solidFill>
                  </a:tcPr>
                </a:tc>
                <a:tc>
                  <a:txBody>
                    <a:bodyPr/>
                    <a:lstStyle/>
                    <a:p>
                      <a:pPr algn="r" fontAlgn="ctr"/>
                      <a:r>
                        <a:rPr lang="fr-FR" sz="1400" dirty="0">
                          <a:effectLst/>
                        </a:rPr>
                        <a:t>3.79</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4.19</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54,621.35</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4.04</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118.32</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1.05</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25.61</a:t>
                      </a:r>
                    </a:p>
                  </a:txBody>
                  <a:tcPr marL="35917" marR="35917" marT="17959" marB="17959" anchor="ctr">
                    <a:lnL>
                      <a:noFill/>
                    </a:lnL>
                    <a:lnR>
                      <a:noFill/>
                    </a:lnR>
                    <a:lnT>
                      <a:noFill/>
                    </a:lnT>
                    <a:lnB>
                      <a:noFill/>
                    </a:lnB>
                    <a:solidFill>
                      <a:srgbClr val="FFFFFF"/>
                    </a:solidFill>
                  </a:tcPr>
                </a:tc>
                <a:tc>
                  <a:txBody>
                    <a:bodyPr/>
                    <a:lstStyle/>
                    <a:p>
                      <a:pPr algn="r" fontAlgn="ctr"/>
                      <a:r>
                        <a:rPr lang="fr-FR" sz="1400">
                          <a:effectLst/>
                        </a:rPr>
                        <a:t>1.52</a:t>
                      </a:r>
                    </a:p>
                  </a:txBody>
                  <a:tcPr marL="35917" marR="35917" marT="17959" marB="17959" anchor="ctr">
                    <a:lnL>
                      <a:noFill/>
                    </a:lnL>
                    <a:lnR>
                      <a:noFill/>
                    </a:lnR>
                    <a:lnT>
                      <a:noFill/>
                    </a:lnT>
                    <a:lnB>
                      <a:noFill/>
                    </a:lnB>
                    <a:solidFill>
                      <a:srgbClr val="FFFFFF"/>
                    </a:solidFill>
                  </a:tcPr>
                </a:tc>
                <a:tc>
                  <a:txBody>
                    <a:bodyPr/>
                    <a:lstStyle/>
                    <a:p>
                      <a:pPr algn="r" fontAlgn="ctr"/>
                      <a:r>
                        <a:rPr lang="fr-FR" sz="1400" dirty="0">
                          <a:effectLst/>
                        </a:rPr>
                        <a:t>2.00</a:t>
                      </a:r>
                    </a:p>
                  </a:txBody>
                  <a:tcPr marL="35917" marR="35917" marT="17959" marB="17959" anchor="ctr">
                    <a:lnL>
                      <a:noFill/>
                    </a:lnL>
                    <a:lnR>
                      <a:noFill/>
                    </a:lnR>
                    <a:lnT>
                      <a:noFill/>
                    </a:lnT>
                    <a:lnB>
                      <a:noFill/>
                    </a:lnB>
                    <a:solidFill>
                      <a:srgbClr val="FFFFFF"/>
                    </a:solidFill>
                  </a:tcPr>
                </a:tc>
                <a:extLst>
                  <a:ext uri="{0D108BD9-81ED-4DB2-BD59-A6C34878D82A}">
                    <a16:rowId xmlns:a16="http://schemas.microsoft.com/office/drawing/2014/main" val="209972276"/>
                  </a:ext>
                </a:extLst>
              </a:tr>
            </a:tbl>
          </a:graphicData>
        </a:graphic>
      </p:graphicFrame>
    </p:spTree>
    <p:extLst>
      <p:ext uri="{BB962C8B-B14F-4D97-AF65-F5344CB8AC3E}">
        <p14:creationId xmlns:p14="http://schemas.microsoft.com/office/powerpoint/2010/main" val="377102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B963E6-68F3-4B69-8D66-C5F456F50AC2}"/>
              </a:ext>
            </a:extLst>
          </p:cNvPr>
          <p:cNvSpPr/>
          <p:nvPr/>
        </p:nvSpPr>
        <p:spPr>
          <a:xfrm>
            <a:off x="4446270" y="2160270"/>
            <a:ext cx="3543300" cy="1497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600" dirty="0"/>
              <a:t>FIN</a:t>
            </a:r>
          </a:p>
        </p:txBody>
      </p:sp>
    </p:spTree>
    <p:extLst>
      <p:ext uri="{BB962C8B-B14F-4D97-AF65-F5344CB8AC3E}">
        <p14:creationId xmlns:p14="http://schemas.microsoft.com/office/powerpoint/2010/main" val="645636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6A2FC4-387D-4708-92DB-2CBE44FDF6B7}"/>
              </a:ext>
            </a:extLst>
          </p:cNvPr>
          <p:cNvSpPr>
            <a:spLocks noGrp="1"/>
          </p:cNvSpPr>
          <p:nvPr>
            <p:ph type="title"/>
          </p:nvPr>
        </p:nvSpPr>
        <p:spPr/>
        <p:txBody>
          <a:bodyPr/>
          <a:lstStyle/>
          <a:p>
            <a:pPr algn="ctr"/>
            <a:r>
              <a:rPr lang="fr-FR" dirty="0"/>
              <a:t>PRESENTATION DES VARIABLES</a:t>
            </a:r>
          </a:p>
        </p:txBody>
      </p:sp>
      <p:sp>
        <p:nvSpPr>
          <p:cNvPr id="15" name="Espace réservé du contenu 14">
            <a:extLst>
              <a:ext uri="{FF2B5EF4-FFF2-40B4-BE49-F238E27FC236}">
                <a16:creationId xmlns:a16="http://schemas.microsoft.com/office/drawing/2014/main" id="{16D4D8A2-FBCE-4777-8ED7-A24334296E29}"/>
              </a:ext>
            </a:extLst>
          </p:cNvPr>
          <p:cNvSpPr>
            <a:spLocks noGrp="1"/>
          </p:cNvSpPr>
          <p:nvPr>
            <p:ph sz="half" idx="2"/>
          </p:nvPr>
        </p:nvSpPr>
        <p:spPr>
          <a:xfrm>
            <a:off x="1097280" y="2582334"/>
            <a:ext cx="10058400" cy="3378200"/>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var(--jp-code-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chemeClr val="tx1"/>
                </a:solidFill>
                <a:effectLst/>
                <a:latin typeface="var(--jp-code-font-family)"/>
              </a:rPr>
              <a:t>Pays                                                                :     Liste de 172 pays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chemeClr val="tx1"/>
                </a:solidFill>
                <a:effectLst/>
                <a:latin typeface="var(--jp-code-font-family)"/>
              </a:rPr>
              <a:t>%_Evolutipon_population_2012/17        :     Evolution de la population de 2012 à 2017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chemeClr val="tx1"/>
                </a:solidFill>
                <a:effectLst/>
                <a:latin typeface="var(--jp-code-font-family)"/>
              </a:rPr>
              <a:t>Croissance Annuelle                                   :      Données de la Banque Mondiale</a:t>
            </a:r>
          </a:p>
          <a:p>
            <a:pPr marL="0" indent="0" eaLnBrk="0" fontAlgn="base" hangingPunct="0">
              <a:lnSpc>
                <a:spcPct val="100000"/>
              </a:lnSpc>
              <a:spcBef>
                <a:spcPct val="0"/>
              </a:spcBef>
              <a:spcAft>
                <a:spcPct val="0"/>
              </a:spcAft>
              <a:buClrTx/>
              <a:buSzTx/>
              <a:buNone/>
            </a:pPr>
            <a:r>
              <a:rPr lang="fr-FR" altLang="fr-FR" sz="2000" dirty="0">
                <a:solidFill>
                  <a:schemeClr val="tx1"/>
                </a:solidFill>
                <a:latin typeface="var(--jp-code-font-family)"/>
              </a:rPr>
              <a:t>PIB/</a:t>
            </a:r>
            <a:r>
              <a:rPr lang="fr-FR" altLang="fr-FR" sz="2000" dirty="0" err="1">
                <a:solidFill>
                  <a:schemeClr val="tx1"/>
                </a:solidFill>
                <a:latin typeface="var(--jp-code-font-family)"/>
              </a:rPr>
              <a:t>hab</a:t>
            </a:r>
            <a:r>
              <a:rPr lang="fr-FR" altLang="fr-FR" sz="2000" dirty="0">
                <a:solidFill>
                  <a:schemeClr val="tx1"/>
                </a:solidFill>
                <a:latin typeface="var(--jp-code-font-family)"/>
              </a:rPr>
              <a:t>                                                         :      </a:t>
            </a:r>
            <a:r>
              <a:rPr kumimoji="0" lang="fr-FR" altLang="fr-FR" sz="2000" b="0" i="0" u="none" strike="noStrike" cap="none" normalizeH="0" baseline="0" dirty="0">
                <a:ln>
                  <a:noFill/>
                </a:ln>
                <a:solidFill>
                  <a:schemeClr val="tx1"/>
                </a:solidFill>
                <a:effectLst/>
                <a:latin typeface="var(--jp-code-font-family)"/>
              </a:rPr>
              <a:t>Données de la Banque Mondiale</a:t>
            </a:r>
            <a:endParaRPr lang="fr-FR" altLang="fr-FR" sz="2000" dirty="0">
              <a:solidFill>
                <a:schemeClr val="tx1"/>
              </a:solidFill>
              <a:latin typeface="var(--jp-code-font-family)"/>
            </a:endParaRPr>
          </a:p>
          <a:p>
            <a:pPr marL="0" indent="0" eaLnBrk="0" fontAlgn="base" hangingPunct="0">
              <a:lnSpc>
                <a:spcPct val="100000"/>
              </a:lnSpc>
              <a:spcBef>
                <a:spcPct val="0"/>
              </a:spcBef>
              <a:spcAft>
                <a:spcPct val="0"/>
              </a:spcAft>
              <a:buClrTx/>
              <a:buSzTx/>
              <a:buNone/>
            </a:pPr>
            <a:r>
              <a:rPr kumimoji="0" lang="fr-FR" altLang="fr-FR" sz="2000" b="0" i="0" u="none" strike="noStrike" cap="none" normalizeH="0" baseline="0" dirty="0">
                <a:ln>
                  <a:noFill/>
                </a:ln>
                <a:solidFill>
                  <a:schemeClr val="tx1"/>
                </a:solidFill>
                <a:effectLst/>
                <a:latin typeface="var(--jp-code-font-family)"/>
              </a:rPr>
              <a:t>Performance logistique                              :     Données de la Banque Mondiale</a:t>
            </a:r>
          </a:p>
          <a:p>
            <a:pPr marL="0" indent="0" eaLnBrk="0" fontAlgn="base" hangingPunct="0">
              <a:lnSpc>
                <a:spcPct val="100000"/>
              </a:lnSpc>
              <a:spcBef>
                <a:spcPct val="0"/>
              </a:spcBef>
              <a:spcAft>
                <a:spcPct val="0"/>
              </a:spcAft>
              <a:buClrTx/>
              <a:buSzTx/>
              <a:buNone/>
            </a:pPr>
            <a:r>
              <a:rPr lang="fr-FR" altLang="fr-FR" sz="2000" dirty="0">
                <a:solidFill>
                  <a:schemeClr val="tx1"/>
                </a:solidFill>
                <a:latin typeface="var(--jp-code-font-family)"/>
              </a:rPr>
              <a:t>Taux de dépendance aux importations   :     </a:t>
            </a:r>
            <a:r>
              <a:rPr kumimoji="0" lang="fr-FR" altLang="fr-FR" sz="2000" b="0" i="0" u="none" strike="noStrike" cap="none" normalizeH="0" baseline="0" dirty="0">
                <a:ln>
                  <a:noFill/>
                </a:ln>
                <a:solidFill>
                  <a:schemeClr val="tx1"/>
                </a:solidFill>
                <a:effectLst/>
                <a:latin typeface="var(--jp-code-font-family)"/>
              </a:rPr>
              <a:t>Données de la Banque Mondiale</a:t>
            </a:r>
            <a:endParaRPr lang="fr-FR" altLang="fr-FR" sz="2000" dirty="0">
              <a:solidFill>
                <a:schemeClr val="tx1"/>
              </a:solidFill>
              <a:latin typeface="var(--jp-code-font-family)"/>
            </a:endParaRPr>
          </a:p>
          <a:p>
            <a:pPr marL="0" indent="0" eaLnBrk="0" fontAlgn="base" hangingPunct="0">
              <a:lnSpc>
                <a:spcPct val="100000"/>
              </a:lnSpc>
              <a:spcBef>
                <a:spcPct val="0"/>
              </a:spcBef>
              <a:spcAft>
                <a:spcPct val="0"/>
              </a:spcAft>
              <a:buClrTx/>
              <a:buSzTx/>
              <a:buNone/>
            </a:pPr>
            <a:r>
              <a:rPr kumimoji="0" lang="fr-FR" altLang="fr-FR" sz="2000" b="0" i="0" u="none" strike="noStrike" cap="none" normalizeH="0" baseline="0" dirty="0">
                <a:ln>
                  <a:noFill/>
                </a:ln>
                <a:solidFill>
                  <a:schemeClr val="tx1"/>
                </a:solidFill>
                <a:effectLst/>
                <a:latin typeface="var(--jp-code-font-family)"/>
              </a:rPr>
              <a:t>Stabilité politique                                        :     Données de la Banque Mondiale Moyenne de 12 à 17</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chemeClr val="tx1"/>
                </a:solidFill>
                <a:latin typeface="var(--jp-code-font-family)"/>
              </a:rPr>
              <a:t>%</a:t>
            </a:r>
            <a:r>
              <a:rPr lang="fr-FR" altLang="fr-FR" dirty="0" err="1">
                <a:solidFill>
                  <a:schemeClr val="tx1"/>
                </a:solidFill>
                <a:latin typeface="var(--jp-code-font-family)"/>
              </a:rPr>
              <a:t>Production_Volailles</a:t>
            </a:r>
            <a:r>
              <a:rPr lang="fr-FR" altLang="fr-FR" dirty="0">
                <a:solidFill>
                  <a:schemeClr val="tx1"/>
                </a:solidFill>
                <a:latin typeface="var(--jp-code-font-family)"/>
              </a:rPr>
              <a:t>                               :      Ration Production de volailles / Production Protéines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chemeClr val="tx1"/>
                </a:solidFill>
                <a:effectLst/>
                <a:latin typeface="var(--jp-code-font-family)"/>
              </a:rPr>
              <a:t>Taux d’ouverture                                         :      Données de la Banque Mondiale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var(--jp-code-font-famil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var(--jp-code-font-famil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var(--jp-code-font-family)"/>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2000" dirty="0">
              <a:solidFill>
                <a:schemeClr val="tx1"/>
              </a:solidFill>
              <a:latin typeface="var(--jp-code-font-famil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var(--jp-code-font-family)"/>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2000" dirty="0">
              <a:solidFill>
                <a:schemeClr val="tx1"/>
              </a:solidFill>
              <a:latin typeface="var(--jp-code-font-famil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var(--jp-code-font-family)"/>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2000" dirty="0">
              <a:solidFill>
                <a:schemeClr val="tx1"/>
              </a:solidFill>
              <a:latin typeface="var(--jp-code-font-famil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var(--jp-code-font-famil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400" b="0" i="0" u="none" strike="noStrike" cap="none" normalizeH="0" baseline="0" dirty="0">
              <a:ln>
                <a:noFill/>
              </a:ln>
              <a:solidFill>
                <a:schemeClr val="tx1"/>
              </a:solidFill>
              <a:effectLst/>
              <a:latin typeface="Arial" panose="020B0604020202020204" pitchFamily="34" charset="0"/>
            </a:endParaRPr>
          </a:p>
          <a:p>
            <a:endParaRPr lang="fr-FR" dirty="0"/>
          </a:p>
        </p:txBody>
      </p:sp>
      <p:pic>
        <p:nvPicPr>
          <p:cNvPr id="19" name="Image 18">
            <a:extLst>
              <a:ext uri="{FF2B5EF4-FFF2-40B4-BE49-F238E27FC236}">
                <a16:creationId xmlns:a16="http://schemas.microsoft.com/office/drawing/2014/main" id="{92A38480-E32C-4B5E-8D03-A3BA0E2CED2A}"/>
              </a:ext>
            </a:extLst>
          </p:cNvPr>
          <p:cNvPicPr>
            <a:picLocks noChangeAspect="1"/>
          </p:cNvPicPr>
          <p:nvPr/>
        </p:nvPicPr>
        <p:blipFill rotWithShape="1">
          <a:blip r:embed="rId2"/>
          <a:srcRect l="55909" t="34040" r="16667" b="63266"/>
          <a:stretch/>
        </p:blipFill>
        <p:spPr>
          <a:xfrm>
            <a:off x="691584" y="1813469"/>
            <a:ext cx="11038598" cy="535709"/>
          </a:xfrm>
          <a:prstGeom prst="rect">
            <a:avLst/>
          </a:prstGeom>
        </p:spPr>
      </p:pic>
    </p:spTree>
    <p:extLst>
      <p:ext uri="{BB962C8B-B14F-4D97-AF65-F5344CB8AC3E}">
        <p14:creationId xmlns:p14="http://schemas.microsoft.com/office/powerpoint/2010/main" val="3648020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A7F6F7-27C6-42FB-A4B1-D883C7D13654}"/>
              </a:ext>
            </a:extLst>
          </p:cNvPr>
          <p:cNvSpPr>
            <a:spLocks noGrp="1"/>
          </p:cNvSpPr>
          <p:nvPr>
            <p:ph type="title"/>
          </p:nvPr>
        </p:nvSpPr>
        <p:spPr/>
        <p:txBody>
          <a:bodyPr>
            <a:normAutofit/>
          </a:bodyPr>
          <a:lstStyle/>
          <a:p>
            <a:pPr algn="ctr"/>
            <a:r>
              <a:rPr lang="fr-FR" dirty="0"/>
              <a:t>TRAITEMENT DES VALEURS NULLES</a:t>
            </a:r>
            <a:br>
              <a:rPr lang="fr-FR" dirty="0"/>
            </a:br>
            <a:r>
              <a:rPr lang="fr-FR" sz="3600" b="1" dirty="0" err="1">
                <a:solidFill>
                  <a:srgbClr val="5E36F3"/>
                </a:solidFill>
                <a:latin typeface="inherit"/>
                <a:ea typeface="+mn-ea"/>
                <a:cs typeface="+mn-cs"/>
              </a:rPr>
              <a:t>scikit-learn</a:t>
            </a:r>
            <a:endParaRPr lang="fr-FR" sz="3600" b="1" dirty="0">
              <a:solidFill>
                <a:srgbClr val="5E36F3"/>
              </a:solidFill>
              <a:latin typeface="inherit"/>
              <a:ea typeface="+mn-ea"/>
              <a:cs typeface="+mn-cs"/>
            </a:endParaRPr>
          </a:p>
        </p:txBody>
      </p:sp>
      <p:sp>
        <p:nvSpPr>
          <p:cNvPr id="3" name="Espace réservé du texte 2">
            <a:extLst>
              <a:ext uri="{FF2B5EF4-FFF2-40B4-BE49-F238E27FC236}">
                <a16:creationId xmlns:a16="http://schemas.microsoft.com/office/drawing/2014/main" id="{DB9C6669-878A-49EA-8968-8670F6108405}"/>
              </a:ext>
            </a:extLst>
          </p:cNvPr>
          <p:cNvSpPr>
            <a:spLocks noGrp="1"/>
          </p:cNvSpPr>
          <p:nvPr>
            <p:ph type="body" idx="1"/>
          </p:nvPr>
        </p:nvSpPr>
        <p:spPr>
          <a:xfrm>
            <a:off x="1097279" y="1846052"/>
            <a:ext cx="5120641" cy="736282"/>
          </a:xfrm>
        </p:spPr>
        <p:txBody>
          <a:bodyPr>
            <a:normAutofit/>
          </a:bodyPr>
          <a:lstStyle/>
          <a:p>
            <a:pPr algn="ctr"/>
            <a:r>
              <a:rPr lang="fr-FR" dirty="0" err="1"/>
              <a:t>Methode</a:t>
            </a:r>
            <a:r>
              <a:rPr lang="fr-FR" dirty="0"/>
              <a:t>: </a:t>
            </a:r>
            <a:r>
              <a:rPr lang="fr-FR" dirty="0" err="1"/>
              <a:t>impute.IterativeImputer</a:t>
            </a:r>
            <a:r>
              <a:rPr lang="fr-FR" dirty="0"/>
              <a:t>             </a:t>
            </a:r>
            <a:r>
              <a:rPr lang="fr-FR" sz="1200" dirty="0"/>
              <a:t>Documentation: </a:t>
            </a:r>
            <a:r>
              <a:rPr lang="fr-FR" sz="1200" dirty="0">
                <a:hlinkClick r:id="rId2"/>
              </a:rPr>
              <a:t>lien</a:t>
            </a:r>
            <a:endParaRPr lang="fr-FR" sz="1200" dirty="0"/>
          </a:p>
        </p:txBody>
      </p:sp>
      <p:sp>
        <p:nvSpPr>
          <p:cNvPr id="4" name="Espace réservé du contenu 3">
            <a:extLst>
              <a:ext uri="{FF2B5EF4-FFF2-40B4-BE49-F238E27FC236}">
                <a16:creationId xmlns:a16="http://schemas.microsoft.com/office/drawing/2014/main" id="{6177EDAB-3C5A-4588-B27B-A42C4A984548}"/>
              </a:ext>
            </a:extLst>
          </p:cNvPr>
          <p:cNvSpPr>
            <a:spLocks noGrp="1"/>
          </p:cNvSpPr>
          <p:nvPr>
            <p:ph sz="half" idx="2"/>
          </p:nvPr>
        </p:nvSpPr>
        <p:spPr/>
        <p:txBody>
          <a:bodyPr>
            <a:normAutofit lnSpcReduction="10000"/>
          </a:bodyPr>
          <a:lstStyle/>
          <a:p>
            <a:r>
              <a:rPr lang="fr-FR" dirty="0"/>
              <a:t>Estime chaque caractéristique à partir de toutes les autres.</a:t>
            </a:r>
          </a:p>
          <a:p>
            <a:r>
              <a:rPr lang="fr-FR" dirty="0"/>
              <a:t>Une stratégie d'imputation des valeurs manquantes en modélisant chaque caractéristique avec des valeurs manquantes en fonction d'autres caractéristiques de manière circulaire.</a:t>
            </a:r>
          </a:p>
          <a:p>
            <a:r>
              <a:rPr lang="fr-FR" dirty="0"/>
              <a:t>Pour ce maximiser la qualité des résultat j’ai conservé toutes les variables qui caractérise le pays, même celle non pertinente pour cette analyse</a:t>
            </a:r>
          </a:p>
        </p:txBody>
      </p:sp>
      <p:pic>
        <p:nvPicPr>
          <p:cNvPr id="8" name="Image 7">
            <a:extLst>
              <a:ext uri="{FF2B5EF4-FFF2-40B4-BE49-F238E27FC236}">
                <a16:creationId xmlns:a16="http://schemas.microsoft.com/office/drawing/2014/main" id="{A7413714-9F16-4E12-955B-A6234380BCB2}"/>
              </a:ext>
            </a:extLst>
          </p:cNvPr>
          <p:cNvPicPr>
            <a:picLocks noChangeAspect="1"/>
          </p:cNvPicPr>
          <p:nvPr/>
        </p:nvPicPr>
        <p:blipFill rotWithShape="1">
          <a:blip r:embed="rId3"/>
          <a:srcRect l="59500" t="19226" r="22651" b="13434"/>
          <a:stretch/>
        </p:blipFill>
        <p:spPr>
          <a:xfrm>
            <a:off x="6284420" y="1737359"/>
            <a:ext cx="4559071" cy="4432531"/>
          </a:xfrm>
          <a:prstGeom prst="rect">
            <a:avLst/>
          </a:prstGeom>
        </p:spPr>
      </p:pic>
      <p:pic>
        <p:nvPicPr>
          <p:cNvPr id="10" name="Image 9">
            <a:extLst>
              <a:ext uri="{FF2B5EF4-FFF2-40B4-BE49-F238E27FC236}">
                <a16:creationId xmlns:a16="http://schemas.microsoft.com/office/drawing/2014/main" id="{F597819D-B61C-4926-A763-54ED511706B9}"/>
              </a:ext>
            </a:extLst>
          </p:cNvPr>
          <p:cNvPicPr>
            <a:picLocks noChangeAspect="1"/>
          </p:cNvPicPr>
          <p:nvPr/>
        </p:nvPicPr>
        <p:blipFill rotWithShape="1">
          <a:blip r:embed="rId4"/>
          <a:srcRect l="74773" t="25309" r="23712" b="22053"/>
          <a:stretch/>
        </p:blipFill>
        <p:spPr>
          <a:xfrm>
            <a:off x="10811162" y="1784463"/>
            <a:ext cx="563418" cy="4432531"/>
          </a:xfrm>
          <a:prstGeom prst="rect">
            <a:avLst/>
          </a:prstGeom>
        </p:spPr>
      </p:pic>
    </p:spTree>
    <p:extLst>
      <p:ext uri="{BB962C8B-B14F-4D97-AF65-F5344CB8AC3E}">
        <p14:creationId xmlns:p14="http://schemas.microsoft.com/office/powerpoint/2010/main" val="1339840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9793D9-81F4-43F1-89BF-8028BAFE291A}"/>
              </a:ext>
            </a:extLst>
          </p:cNvPr>
          <p:cNvSpPr>
            <a:spLocks noGrp="1"/>
          </p:cNvSpPr>
          <p:nvPr>
            <p:ph type="title"/>
          </p:nvPr>
        </p:nvSpPr>
        <p:spPr/>
        <p:txBody>
          <a:bodyPr>
            <a:normAutofit fontScale="90000"/>
          </a:bodyPr>
          <a:lstStyle/>
          <a:p>
            <a:pPr algn="ctr"/>
            <a:r>
              <a:rPr lang="fr-FR" sz="4800" dirty="0"/>
              <a:t>PRÉSENTATION DIFFÉRENTES TECHNIQUE DE CLUSTERING UTILISÉ</a:t>
            </a:r>
            <a:br>
              <a:rPr lang="fr-FR" sz="4800" dirty="0"/>
            </a:br>
            <a:r>
              <a:rPr lang="fr-FR" sz="4000" b="1" dirty="0">
                <a:solidFill>
                  <a:srgbClr val="5E36F3"/>
                </a:solidFill>
                <a:latin typeface="inherit"/>
                <a:ea typeface="+mn-ea"/>
                <a:cs typeface="+mn-cs"/>
              </a:rPr>
              <a:t>Le </a:t>
            </a:r>
            <a:r>
              <a:rPr lang="fr-FR" sz="4000" b="1" dirty="0" err="1">
                <a:solidFill>
                  <a:srgbClr val="5E36F3"/>
                </a:solidFill>
                <a:latin typeface="inherit"/>
                <a:ea typeface="+mn-ea"/>
                <a:cs typeface="+mn-cs"/>
              </a:rPr>
              <a:t>Dendogramme</a:t>
            </a:r>
            <a:endParaRPr lang="fr-FR" sz="1800" b="1" dirty="0">
              <a:solidFill>
                <a:srgbClr val="5E36F3"/>
              </a:solidFill>
              <a:latin typeface="inherit"/>
              <a:ea typeface="+mn-ea"/>
              <a:cs typeface="+mn-cs"/>
            </a:endParaRPr>
          </a:p>
        </p:txBody>
      </p:sp>
      <p:sp>
        <p:nvSpPr>
          <p:cNvPr id="3" name="Espace réservé du contenu 2">
            <a:extLst>
              <a:ext uri="{FF2B5EF4-FFF2-40B4-BE49-F238E27FC236}">
                <a16:creationId xmlns:a16="http://schemas.microsoft.com/office/drawing/2014/main" id="{D1E5A1D1-BFE0-443C-B2A8-AD17EA46CB60}"/>
              </a:ext>
            </a:extLst>
          </p:cNvPr>
          <p:cNvSpPr>
            <a:spLocks noGrp="1"/>
          </p:cNvSpPr>
          <p:nvPr>
            <p:ph sz="half" idx="1"/>
          </p:nvPr>
        </p:nvSpPr>
        <p:spPr>
          <a:xfrm>
            <a:off x="1097279" y="1845734"/>
            <a:ext cx="2469804" cy="4023360"/>
          </a:xfrm>
        </p:spPr>
        <p:txBody>
          <a:bodyPr>
            <a:noAutofit/>
          </a:bodyPr>
          <a:lstStyle/>
          <a:p>
            <a:pPr marL="0" indent="0" algn="ctr">
              <a:buNone/>
            </a:pPr>
            <a:endParaRPr lang="fr-FR" sz="1700" dirty="0"/>
          </a:p>
          <a:p>
            <a:pPr marL="0" indent="0" algn="ctr">
              <a:buNone/>
            </a:pPr>
            <a:r>
              <a:rPr lang="fr-FR" sz="1700" b="0" i="0" dirty="0">
                <a:solidFill>
                  <a:srgbClr val="000000"/>
                </a:solidFill>
                <a:effectLst/>
                <a:latin typeface="Metropolis"/>
              </a:rPr>
              <a:t>Si l’algorithme va de bas en haut, il s’agit d’un </a:t>
            </a:r>
            <a:r>
              <a:rPr lang="fr-FR" sz="1700" b="0" i="0" dirty="0" err="1">
                <a:solidFill>
                  <a:srgbClr val="000000"/>
                </a:solidFill>
                <a:effectLst/>
                <a:latin typeface="Metropolis"/>
              </a:rPr>
              <a:t>d’un</a:t>
            </a:r>
            <a:r>
              <a:rPr lang="fr-FR" sz="1700" b="0" i="0" dirty="0">
                <a:solidFill>
                  <a:srgbClr val="000000"/>
                </a:solidFill>
                <a:effectLst/>
                <a:latin typeface="Metropolis"/>
              </a:rPr>
              <a:t> </a:t>
            </a:r>
            <a:r>
              <a:rPr lang="fr-FR" sz="1700" b="1" i="0" dirty="0">
                <a:solidFill>
                  <a:srgbClr val="5E36F3"/>
                </a:solidFill>
                <a:effectLst/>
                <a:latin typeface="inherit"/>
              </a:rPr>
              <a:t>algorithme HAC : </a:t>
            </a:r>
            <a:r>
              <a:rPr lang="fr-FR" sz="1700" b="1" i="0" dirty="0" err="1">
                <a:solidFill>
                  <a:srgbClr val="5E36F3"/>
                </a:solidFill>
                <a:effectLst/>
                <a:latin typeface="inherit"/>
              </a:rPr>
              <a:t>Hierachical</a:t>
            </a:r>
            <a:r>
              <a:rPr lang="fr-FR" sz="1700" b="1" i="0" dirty="0">
                <a:solidFill>
                  <a:srgbClr val="5E36F3"/>
                </a:solidFill>
                <a:effectLst/>
                <a:latin typeface="inherit"/>
              </a:rPr>
              <a:t> </a:t>
            </a:r>
            <a:r>
              <a:rPr lang="fr-FR" sz="1700" b="1" i="0" dirty="0" err="1">
                <a:solidFill>
                  <a:srgbClr val="5E36F3"/>
                </a:solidFill>
                <a:effectLst/>
                <a:latin typeface="inherit"/>
              </a:rPr>
              <a:t>Agglomerative</a:t>
            </a:r>
            <a:r>
              <a:rPr lang="fr-FR" sz="1700" b="1" i="0" dirty="0">
                <a:solidFill>
                  <a:srgbClr val="5E36F3"/>
                </a:solidFill>
                <a:effectLst/>
                <a:latin typeface="inherit"/>
              </a:rPr>
              <a:t> Clustering</a:t>
            </a:r>
            <a:r>
              <a:rPr lang="fr-FR" sz="1700" b="0" i="0" dirty="0">
                <a:solidFill>
                  <a:srgbClr val="000000"/>
                </a:solidFill>
                <a:effectLst/>
                <a:latin typeface="Metropolis"/>
              </a:rPr>
              <a:t> </a:t>
            </a:r>
          </a:p>
          <a:p>
            <a:pPr marL="0" indent="0" algn="ctr">
              <a:buNone/>
            </a:pPr>
            <a:endParaRPr lang="fr-FR" sz="1700" b="0" i="0" dirty="0">
              <a:solidFill>
                <a:srgbClr val="000000"/>
              </a:solidFill>
              <a:effectLst/>
              <a:latin typeface="Metropolis"/>
            </a:endParaRPr>
          </a:p>
          <a:p>
            <a:pPr marL="0" indent="0" algn="ctr">
              <a:buNone/>
            </a:pPr>
            <a:r>
              <a:rPr lang="fr-FR" sz="1700" b="0" i="0" dirty="0">
                <a:solidFill>
                  <a:srgbClr val="000000"/>
                </a:solidFill>
                <a:effectLst/>
                <a:latin typeface="Metropolis"/>
              </a:rPr>
              <a:t>Cet algorithme traite d’abord chaque document comme un cluster unique, puis combine les éléments deux par deux pour former de nouveaux clusters.</a:t>
            </a:r>
            <a:endParaRPr lang="fr-FR" sz="1700" dirty="0"/>
          </a:p>
          <a:p>
            <a:pPr algn="ctr"/>
            <a:endParaRPr lang="fr-FR" sz="1700" dirty="0"/>
          </a:p>
          <a:p>
            <a:pPr algn="ctr"/>
            <a:endParaRPr lang="fr-FR" sz="1700" dirty="0"/>
          </a:p>
          <a:p>
            <a:pPr algn="ctr"/>
            <a:endParaRPr lang="fr-FR" sz="1700" dirty="0"/>
          </a:p>
          <a:p>
            <a:pPr algn="ctr"/>
            <a:endParaRPr lang="fr-FR" sz="1700" dirty="0"/>
          </a:p>
          <a:p>
            <a:pPr algn="ctr"/>
            <a:endParaRPr lang="fr-FR" sz="1700" dirty="0"/>
          </a:p>
          <a:p>
            <a:pPr algn="ctr"/>
            <a:endParaRPr lang="fr-FR" sz="1700" dirty="0"/>
          </a:p>
          <a:p>
            <a:pPr algn="ctr"/>
            <a:endParaRPr lang="fr-FR" sz="1700" dirty="0"/>
          </a:p>
          <a:p>
            <a:pPr algn="ctr"/>
            <a:endParaRPr lang="fr-FR" sz="1700" dirty="0"/>
          </a:p>
        </p:txBody>
      </p:sp>
      <p:sp>
        <p:nvSpPr>
          <p:cNvPr id="4" name="Espace réservé du contenu 3">
            <a:extLst>
              <a:ext uri="{FF2B5EF4-FFF2-40B4-BE49-F238E27FC236}">
                <a16:creationId xmlns:a16="http://schemas.microsoft.com/office/drawing/2014/main" id="{D4404D44-B1D8-4D74-9B30-0662934F7DE3}"/>
              </a:ext>
            </a:extLst>
          </p:cNvPr>
          <p:cNvSpPr>
            <a:spLocks noGrp="1"/>
          </p:cNvSpPr>
          <p:nvPr>
            <p:ph sz="half" idx="2"/>
          </p:nvPr>
        </p:nvSpPr>
        <p:spPr>
          <a:xfrm>
            <a:off x="7536872" y="1845735"/>
            <a:ext cx="3618807" cy="4023360"/>
          </a:xfrm>
        </p:spPr>
        <p:txBody>
          <a:bodyPr>
            <a:normAutofit fontScale="92500" lnSpcReduction="20000"/>
          </a:bodyPr>
          <a:lstStyle/>
          <a:p>
            <a:pPr algn="ctr"/>
            <a:r>
              <a:rPr lang="fr-FR" dirty="0"/>
              <a:t>INCONVENIENTS</a:t>
            </a:r>
          </a:p>
          <a:p>
            <a:pPr algn="ctr"/>
            <a:r>
              <a:rPr lang="fr-FR" sz="1800" dirty="0">
                <a:solidFill>
                  <a:srgbClr val="000000"/>
                </a:solidFill>
                <a:latin typeface="Metropolis"/>
              </a:rPr>
              <a:t>S’ exécutera même sur des données inadaptées</a:t>
            </a:r>
          </a:p>
          <a:p>
            <a:pPr algn="ctr"/>
            <a:r>
              <a:rPr lang="fr-FR" sz="1800" dirty="0">
                <a:solidFill>
                  <a:srgbClr val="000000"/>
                </a:solidFill>
                <a:latin typeface="Metropolis"/>
              </a:rPr>
              <a:t>Important de choisir la bonne méthode de calcul: lien unique, single-linkage ou lien complet,</a:t>
            </a:r>
            <a:r>
              <a:rPr lang="fr-FR" sz="1600" b="1" i="0" dirty="0">
                <a:solidFill>
                  <a:srgbClr val="5E36F3"/>
                </a:solidFill>
                <a:effectLst/>
                <a:latin typeface="Metropolis"/>
              </a:rPr>
              <a:t> </a:t>
            </a:r>
            <a:r>
              <a:rPr lang="fr-FR" sz="1800" dirty="0">
                <a:solidFill>
                  <a:srgbClr val="000000"/>
                </a:solidFill>
                <a:latin typeface="Metropolis"/>
              </a:rPr>
              <a:t>de la moyenne du groupe ou </a:t>
            </a:r>
            <a:r>
              <a:rPr lang="fr-FR" sz="1800" dirty="0" err="1">
                <a:solidFill>
                  <a:srgbClr val="000000"/>
                </a:solidFill>
                <a:latin typeface="Metropolis"/>
              </a:rPr>
              <a:t>centroid</a:t>
            </a:r>
            <a:r>
              <a:rPr lang="fr-FR" sz="1800" dirty="0">
                <a:solidFill>
                  <a:srgbClr val="000000"/>
                </a:solidFill>
                <a:latin typeface="Metropolis"/>
              </a:rPr>
              <a:t> </a:t>
            </a:r>
            <a:r>
              <a:rPr lang="fr-FR" sz="1800" dirty="0" err="1">
                <a:solidFill>
                  <a:srgbClr val="000000"/>
                </a:solidFill>
                <a:latin typeface="Metropolis"/>
              </a:rPr>
              <a:t>similarity</a:t>
            </a:r>
            <a:endParaRPr lang="fr-FR" sz="1800" dirty="0">
              <a:solidFill>
                <a:srgbClr val="000000"/>
              </a:solidFill>
              <a:latin typeface="Metropolis"/>
            </a:endParaRPr>
          </a:p>
          <a:p>
            <a:pPr algn="ctr" fontAlgn="base"/>
            <a:r>
              <a:rPr lang="fr-FR" sz="1800" dirty="0">
                <a:solidFill>
                  <a:srgbClr val="000000"/>
                </a:solidFill>
                <a:latin typeface="Metropolis"/>
              </a:rPr>
              <a:t>Puissance de calcul et une capacité de stockage colossales. </a:t>
            </a:r>
          </a:p>
          <a:p>
            <a:pPr algn="ctr" fontAlgn="base"/>
            <a:r>
              <a:rPr lang="fr-FR" sz="1900" dirty="0">
                <a:solidFill>
                  <a:srgbClr val="000000"/>
                </a:solidFill>
                <a:latin typeface="Metropolis"/>
              </a:rPr>
              <a:t>A</a:t>
            </a:r>
            <a:r>
              <a:rPr lang="fr-FR" sz="1900" b="0" i="0" dirty="0">
                <a:solidFill>
                  <a:srgbClr val="000000"/>
                </a:solidFill>
                <a:effectLst/>
                <a:latin typeface="Metropolis"/>
              </a:rPr>
              <a:t>lgorithmes représentent </a:t>
            </a:r>
            <a:r>
              <a:rPr lang="fr-FR" sz="1900" b="1" i="0" dirty="0">
                <a:solidFill>
                  <a:srgbClr val="5E36F3"/>
                </a:solidFill>
                <a:effectLst/>
                <a:latin typeface="inherit"/>
              </a:rPr>
              <a:t>quatre fois la taille d’un algorithme de K-moyennes</a:t>
            </a:r>
            <a:r>
              <a:rPr lang="fr-FR" sz="1900" b="0" i="0" dirty="0">
                <a:solidFill>
                  <a:srgbClr val="000000"/>
                </a:solidFill>
                <a:effectLst/>
                <a:latin typeface="Metropolis"/>
              </a:rPr>
              <a:t>. </a:t>
            </a:r>
          </a:p>
          <a:p>
            <a:pPr algn="ctr" fontAlgn="base"/>
            <a:r>
              <a:rPr lang="fr-FR" sz="1900" b="0" i="0" dirty="0">
                <a:solidFill>
                  <a:srgbClr val="000000"/>
                </a:solidFill>
                <a:effectLst/>
                <a:latin typeface="Metropolis"/>
              </a:rPr>
              <a:t>La fusion entre les groupes est irréversible. Ceci peut poser problème pour des données bruyantes ou de haute dimension</a:t>
            </a:r>
          </a:p>
          <a:p>
            <a:pPr algn="ctr"/>
            <a:endParaRPr lang="fr-FR" sz="1800" dirty="0">
              <a:solidFill>
                <a:srgbClr val="000000"/>
              </a:solidFill>
              <a:latin typeface="Metropolis"/>
            </a:endParaRPr>
          </a:p>
          <a:p>
            <a:pPr algn="ctr"/>
            <a:endParaRPr lang="fr-FR" dirty="0">
              <a:solidFill>
                <a:srgbClr val="000000"/>
              </a:solidFill>
              <a:latin typeface="Metropolis"/>
            </a:endParaRPr>
          </a:p>
          <a:p>
            <a:pPr algn="ctr"/>
            <a:endParaRPr lang="fr-FR" dirty="0"/>
          </a:p>
        </p:txBody>
      </p:sp>
      <p:sp>
        <p:nvSpPr>
          <p:cNvPr id="5" name="Espace réservé du contenu 3">
            <a:extLst>
              <a:ext uri="{FF2B5EF4-FFF2-40B4-BE49-F238E27FC236}">
                <a16:creationId xmlns:a16="http://schemas.microsoft.com/office/drawing/2014/main" id="{2271A757-A1F2-4290-AFB2-EDEF7AD03C92}"/>
              </a:ext>
            </a:extLst>
          </p:cNvPr>
          <p:cNvSpPr txBox="1">
            <a:spLocks/>
          </p:cNvSpPr>
          <p:nvPr/>
        </p:nvSpPr>
        <p:spPr>
          <a:xfrm>
            <a:off x="3742574" y="1845734"/>
            <a:ext cx="3618807"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fr-FR" dirty="0"/>
              <a:t>AVANTAGES</a:t>
            </a:r>
          </a:p>
          <a:p>
            <a:pPr algn="ctr"/>
            <a:endParaRPr lang="fr-FR" sz="700" dirty="0"/>
          </a:p>
          <a:p>
            <a:pPr algn="ctr"/>
            <a:r>
              <a:rPr lang="fr-FR" sz="1700" dirty="0">
                <a:solidFill>
                  <a:srgbClr val="000000"/>
                </a:solidFill>
                <a:latin typeface="Metropolis"/>
              </a:rPr>
              <a:t>En jouant sur la profondeur de l'arbre, on peut explorer différentes possibilités et choisir le nombre de classes qui nous convient le mieux après</a:t>
            </a:r>
          </a:p>
          <a:p>
            <a:pPr algn="ctr"/>
            <a:endParaRPr lang="fr-FR" sz="1700" dirty="0">
              <a:solidFill>
                <a:srgbClr val="000000"/>
              </a:solidFill>
              <a:latin typeface="Metropolis"/>
            </a:endParaRPr>
          </a:p>
          <a:p>
            <a:pPr algn="ctr"/>
            <a:r>
              <a:rPr lang="fr-FR" sz="1700" dirty="0">
                <a:solidFill>
                  <a:srgbClr val="000000"/>
                </a:solidFill>
                <a:latin typeface="Metropolis"/>
              </a:rPr>
              <a:t>Arborescence très visuelle</a:t>
            </a:r>
          </a:p>
        </p:txBody>
      </p:sp>
    </p:spTree>
    <p:extLst>
      <p:ext uri="{BB962C8B-B14F-4D97-AF65-F5344CB8AC3E}">
        <p14:creationId xmlns:p14="http://schemas.microsoft.com/office/powerpoint/2010/main" val="427843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9793D9-81F4-43F1-89BF-8028BAFE291A}"/>
              </a:ext>
            </a:extLst>
          </p:cNvPr>
          <p:cNvSpPr>
            <a:spLocks noGrp="1"/>
          </p:cNvSpPr>
          <p:nvPr>
            <p:ph type="title"/>
          </p:nvPr>
        </p:nvSpPr>
        <p:spPr/>
        <p:txBody>
          <a:bodyPr>
            <a:normAutofit fontScale="90000"/>
          </a:bodyPr>
          <a:lstStyle/>
          <a:p>
            <a:pPr algn="ctr"/>
            <a:r>
              <a:rPr lang="fr-FR" sz="4800" dirty="0"/>
              <a:t>PRÉSENTATION DIFFÉRENTES TECHNIQUE DE CLUSTERING UTILISÉ</a:t>
            </a:r>
            <a:br>
              <a:rPr lang="fr-FR" sz="4800" dirty="0"/>
            </a:br>
            <a:r>
              <a:rPr lang="fr-FR" sz="4000" b="1" dirty="0">
                <a:solidFill>
                  <a:srgbClr val="5E36F3"/>
                </a:solidFill>
                <a:latin typeface="inherit"/>
                <a:ea typeface="+mn-ea"/>
                <a:cs typeface="+mn-cs"/>
              </a:rPr>
              <a:t>Le K-</a:t>
            </a:r>
            <a:r>
              <a:rPr lang="fr-FR" sz="4000" b="1" dirty="0" err="1">
                <a:solidFill>
                  <a:srgbClr val="5E36F3"/>
                </a:solidFill>
                <a:latin typeface="inherit"/>
                <a:ea typeface="+mn-ea"/>
                <a:cs typeface="+mn-cs"/>
              </a:rPr>
              <a:t>means</a:t>
            </a:r>
            <a:endParaRPr lang="fr-FR" sz="1800" b="1" dirty="0">
              <a:solidFill>
                <a:srgbClr val="5E36F3"/>
              </a:solidFill>
              <a:latin typeface="inherit"/>
              <a:ea typeface="+mn-ea"/>
              <a:cs typeface="+mn-cs"/>
            </a:endParaRPr>
          </a:p>
        </p:txBody>
      </p:sp>
      <p:sp>
        <p:nvSpPr>
          <p:cNvPr id="3" name="Espace réservé du contenu 2">
            <a:extLst>
              <a:ext uri="{FF2B5EF4-FFF2-40B4-BE49-F238E27FC236}">
                <a16:creationId xmlns:a16="http://schemas.microsoft.com/office/drawing/2014/main" id="{D1E5A1D1-BFE0-443C-B2A8-AD17EA46CB60}"/>
              </a:ext>
            </a:extLst>
          </p:cNvPr>
          <p:cNvSpPr>
            <a:spLocks noGrp="1"/>
          </p:cNvSpPr>
          <p:nvPr>
            <p:ph sz="half" idx="1"/>
          </p:nvPr>
        </p:nvSpPr>
        <p:spPr>
          <a:xfrm>
            <a:off x="1097279" y="1845734"/>
            <a:ext cx="2469804" cy="4023360"/>
          </a:xfrm>
        </p:spPr>
        <p:txBody>
          <a:bodyPr>
            <a:normAutofit/>
          </a:bodyPr>
          <a:lstStyle/>
          <a:p>
            <a:pPr marL="0" indent="0" algn="ctr">
              <a:buNone/>
            </a:pPr>
            <a:endParaRPr lang="fr-FR" sz="1400" b="0" i="0" dirty="0">
              <a:solidFill>
                <a:srgbClr val="202124"/>
              </a:solidFill>
              <a:effectLst/>
              <a:latin typeface="arial" panose="020B0604020202020204" pitchFamily="34" charset="0"/>
            </a:endParaRPr>
          </a:p>
          <a:p>
            <a:pPr algn="ctr"/>
            <a:endParaRPr lang="fr-FR" sz="1800" dirty="0">
              <a:solidFill>
                <a:srgbClr val="202124"/>
              </a:solidFill>
              <a:latin typeface="arial" panose="020B0604020202020204" pitchFamily="34" charset="0"/>
            </a:endParaRPr>
          </a:p>
          <a:p>
            <a:pPr algn="ctr"/>
            <a:r>
              <a:rPr lang="fr-FR" sz="1700" dirty="0">
                <a:latin typeface="Metropolis"/>
              </a:rPr>
              <a:t>Algorithme de clustering le plus simple. Il permet de réaliser des analyses non supervisées, de regrouper les individus ayant des caractéristiques similaires</a:t>
            </a:r>
          </a:p>
          <a:p>
            <a:pPr marL="0" indent="0" algn="ctr">
              <a:buNone/>
            </a:pPr>
            <a:endParaRPr lang="fr-FR" sz="1400" dirty="0"/>
          </a:p>
        </p:txBody>
      </p:sp>
      <p:sp>
        <p:nvSpPr>
          <p:cNvPr id="4" name="Espace réservé du contenu 3">
            <a:extLst>
              <a:ext uri="{FF2B5EF4-FFF2-40B4-BE49-F238E27FC236}">
                <a16:creationId xmlns:a16="http://schemas.microsoft.com/office/drawing/2014/main" id="{D4404D44-B1D8-4D74-9B30-0662934F7DE3}"/>
              </a:ext>
            </a:extLst>
          </p:cNvPr>
          <p:cNvSpPr>
            <a:spLocks noGrp="1"/>
          </p:cNvSpPr>
          <p:nvPr>
            <p:ph sz="half" idx="2"/>
          </p:nvPr>
        </p:nvSpPr>
        <p:spPr>
          <a:xfrm>
            <a:off x="7536872" y="1845735"/>
            <a:ext cx="3618807" cy="4023360"/>
          </a:xfrm>
        </p:spPr>
        <p:txBody>
          <a:bodyPr>
            <a:normAutofit/>
          </a:bodyPr>
          <a:lstStyle/>
          <a:p>
            <a:pPr algn="ctr"/>
            <a:r>
              <a:rPr lang="fr-FR" b="1" dirty="0">
                <a:latin typeface="Metropolis"/>
              </a:rPr>
              <a:t>INCONVENIENTS</a:t>
            </a:r>
            <a:endParaRPr lang="fr-FR" sz="1700" b="1" dirty="0">
              <a:latin typeface="Metropolis"/>
            </a:endParaRPr>
          </a:p>
          <a:p>
            <a:pPr algn="ctr"/>
            <a:r>
              <a:rPr lang="fr-FR" sz="1700" dirty="0">
                <a:solidFill>
                  <a:srgbClr val="202124"/>
                </a:solidFill>
                <a:latin typeface="Metropolis"/>
              </a:rPr>
              <a:t>Le nombre de clusters doit être défini à l’avance</a:t>
            </a:r>
          </a:p>
          <a:p>
            <a:pPr algn="ctr"/>
            <a:r>
              <a:rPr lang="fr-FR" sz="1700" dirty="0">
                <a:solidFill>
                  <a:srgbClr val="202124"/>
                </a:solidFill>
                <a:latin typeface="Metropolis"/>
              </a:rPr>
              <a:t>Pas de cohérence entre 2 exécutions </a:t>
            </a:r>
          </a:p>
          <a:p>
            <a:pPr algn="ctr"/>
            <a:r>
              <a:rPr lang="fr-FR" sz="1700" dirty="0">
                <a:solidFill>
                  <a:srgbClr val="202124"/>
                </a:solidFill>
                <a:latin typeface="Metropolis"/>
              </a:rPr>
              <a:t>Forte influence des valeurs aberrantes sur les résultats</a:t>
            </a:r>
          </a:p>
          <a:p>
            <a:pPr algn="ctr"/>
            <a:r>
              <a:rPr lang="fr-FR" sz="1700" dirty="0">
                <a:solidFill>
                  <a:srgbClr val="202124"/>
                </a:solidFill>
                <a:latin typeface="Metropolis"/>
              </a:rPr>
              <a:t>Résultats médiocres pour les données qui ne sont pas linéairement séparables</a:t>
            </a:r>
          </a:p>
          <a:p>
            <a:pPr algn="ctr"/>
            <a:r>
              <a:rPr lang="fr-FR" sz="1700" dirty="0">
                <a:solidFill>
                  <a:srgbClr val="202124"/>
                </a:solidFill>
                <a:latin typeface="Metropolis"/>
              </a:rPr>
              <a:t>Pas adapté aux données non numérique</a:t>
            </a:r>
          </a:p>
          <a:p>
            <a:endParaRPr lang="fr-FR" sz="1700" dirty="0">
              <a:latin typeface="Metropolis"/>
            </a:endParaRPr>
          </a:p>
        </p:txBody>
      </p:sp>
      <p:sp>
        <p:nvSpPr>
          <p:cNvPr id="5" name="Espace réservé du contenu 3">
            <a:extLst>
              <a:ext uri="{FF2B5EF4-FFF2-40B4-BE49-F238E27FC236}">
                <a16:creationId xmlns:a16="http://schemas.microsoft.com/office/drawing/2014/main" id="{2271A757-A1F2-4290-AFB2-EDEF7AD03C92}"/>
              </a:ext>
            </a:extLst>
          </p:cNvPr>
          <p:cNvSpPr txBox="1">
            <a:spLocks/>
          </p:cNvSpPr>
          <p:nvPr/>
        </p:nvSpPr>
        <p:spPr>
          <a:xfrm>
            <a:off x="3742574" y="1845734"/>
            <a:ext cx="3618807"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fr-FR" b="1" dirty="0">
                <a:latin typeface="Metropolis"/>
              </a:rPr>
              <a:t>AVANTAGES</a:t>
            </a:r>
            <a:endParaRPr lang="fr-FR" sz="1700" b="1" dirty="0">
              <a:latin typeface="Metropolis"/>
            </a:endParaRPr>
          </a:p>
          <a:p>
            <a:pPr algn="ctr"/>
            <a:endParaRPr lang="fr-FR" sz="1700" dirty="0">
              <a:latin typeface="Metropolis"/>
            </a:endParaRPr>
          </a:p>
          <a:p>
            <a:pPr algn="ctr"/>
            <a:r>
              <a:rPr lang="fr-FR" sz="1700" dirty="0">
                <a:latin typeface="Metropolis"/>
              </a:rPr>
              <a:t>Facile à comprendre et à implémenter</a:t>
            </a:r>
          </a:p>
          <a:p>
            <a:pPr algn="ctr"/>
            <a:r>
              <a:rPr lang="fr-FR" sz="1700" dirty="0">
                <a:latin typeface="Metropolis"/>
              </a:rPr>
              <a:t>N e nécessite qu'un seul choix de départ : k, le nombre de classes voulues. On initialise l'algorithme avec k points au hasard parmi les n individus</a:t>
            </a:r>
          </a:p>
          <a:p>
            <a:pPr algn="ctr"/>
            <a:endParaRPr lang="fr-FR" sz="1700" dirty="0">
              <a:latin typeface="Metropolis"/>
            </a:endParaRPr>
          </a:p>
          <a:p>
            <a:pPr algn="ctr"/>
            <a:r>
              <a:rPr lang="fr-FR" sz="1700" dirty="0">
                <a:latin typeface="Metropolis"/>
              </a:rPr>
              <a:t>Faibles temps de calcul</a:t>
            </a:r>
          </a:p>
        </p:txBody>
      </p:sp>
    </p:spTree>
    <p:extLst>
      <p:ext uri="{BB962C8B-B14F-4D97-AF65-F5344CB8AC3E}">
        <p14:creationId xmlns:p14="http://schemas.microsoft.com/office/powerpoint/2010/main" val="3931147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9793D9-81F4-43F1-89BF-8028BAFE291A}"/>
              </a:ext>
            </a:extLst>
          </p:cNvPr>
          <p:cNvSpPr>
            <a:spLocks noGrp="1"/>
          </p:cNvSpPr>
          <p:nvPr>
            <p:ph type="title"/>
          </p:nvPr>
        </p:nvSpPr>
        <p:spPr/>
        <p:txBody>
          <a:bodyPr>
            <a:normAutofit fontScale="90000"/>
          </a:bodyPr>
          <a:lstStyle/>
          <a:p>
            <a:pPr algn="ctr"/>
            <a:r>
              <a:rPr lang="fr-FR" sz="4800" dirty="0"/>
              <a:t>PRÉSENTATION DIFFÉRENTES TECHNIQUE DE CLUSTERING UTILISÉ</a:t>
            </a:r>
            <a:br>
              <a:rPr lang="fr-FR" sz="4800" dirty="0"/>
            </a:br>
            <a:r>
              <a:rPr lang="fr-FR" sz="4000" b="1" dirty="0">
                <a:solidFill>
                  <a:srgbClr val="5E36F3"/>
                </a:solidFill>
                <a:latin typeface="inherit"/>
                <a:ea typeface="+mn-ea"/>
                <a:cs typeface="+mn-cs"/>
              </a:rPr>
              <a:t>ACP</a:t>
            </a:r>
            <a:endParaRPr lang="fr-FR" sz="1800" b="1" dirty="0">
              <a:solidFill>
                <a:srgbClr val="5E36F3"/>
              </a:solidFill>
              <a:latin typeface="inherit"/>
              <a:ea typeface="+mn-ea"/>
              <a:cs typeface="+mn-cs"/>
            </a:endParaRPr>
          </a:p>
        </p:txBody>
      </p:sp>
      <p:sp>
        <p:nvSpPr>
          <p:cNvPr id="3" name="Espace réservé du contenu 2">
            <a:extLst>
              <a:ext uri="{FF2B5EF4-FFF2-40B4-BE49-F238E27FC236}">
                <a16:creationId xmlns:a16="http://schemas.microsoft.com/office/drawing/2014/main" id="{D1E5A1D1-BFE0-443C-B2A8-AD17EA46CB60}"/>
              </a:ext>
            </a:extLst>
          </p:cNvPr>
          <p:cNvSpPr>
            <a:spLocks noGrp="1"/>
          </p:cNvSpPr>
          <p:nvPr>
            <p:ph sz="half" idx="1"/>
          </p:nvPr>
        </p:nvSpPr>
        <p:spPr>
          <a:xfrm>
            <a:off x="1097279" y="1845734"/>
            <a:ext cx="2469804" cy="4023360"/>
          </a:xfrm>
        </p:spPr>
        <p:txBody>
          <a:bodyPr>
            <a:normAutofit fontScale="25000" lnSpcReduction="20000"/>
          </a:bodyPr>
          <a:lstStyle/>
          <a:p>
            <a:pPr marL="0" indent="0" algn="ctr">
              <a:buNone/>
            </a:pPr>
            <a:endParaRPr lang="fr-FR" sz="1800" dirty="0">
              <a:solidFill>
                <a:srgbClr val="202124"/>
              </a:solidFill>
              <a:latin typeface="arial" panose="020B0604020202020204" pitchFamily="34" charset="0"/>
            </a:endParaRPr>
          </a:p>
          <a:p>
            <a:pPr marL="0" indent="0" algn="ctr">
              <a:buNone/>
            </a:pPr>
            <a:endParaRPr lang="fr-FR" sz="1900" dirty="0">
              <a:solidFill>
                <a:srgbClr val="000000"/>
              </a:solidFill>
              <a:latin typeface="Verdana" panose="020B0604030504040204" pitchFamily="34" charset="0"/>
            </a:endParaRPr>
          </a:p>
          <a:p>
            <a:pPr algn="ctr">
              <a:lnSpc>
                <a:spcPct val="110000"/>
              </a:lnSpc>
            </a:pPr>
            <a:r>
              <a:rPr lang="fr-FR" sz="6800" dirty="0">
                <a:latin typeface="Metropolis"/>
              </a:rPr>
              <a:t>Permet: d'identifier des “profils cachés” dans un jeu de données, de réduire les dimensions des données en enlevant la redondance des données, d'identifier les variables corrélées.</a:t>
            </a:r>
          </a:p>
          <a:p>
            <a:pPr algn="ctr">
              <a:lnSpc>
                <a:spcPct val="110000"/>
              </a:lnSpc>
            </a:pPr>
            <a:r>
              <a:rPr lang="fr-FR" sz="6800" dirty="0">
                <a:latin typeface="Metropolis"/>
              </a:rPr>
              <a:t>Étudier les liaisons entre variables, et trouver de nouvelles variables qui synthétisent les groupes de variables très liées</a:t>
            </a:r>
          </a:p>
          <a:p>
            <a:pPr marL="0" indent="0" algn="ctr">
              <a:buNone/>
            </a:pPr>
            <a:endParaRPr lang="fr-FR" sz="1800" dirty="0">
              <a:solidFill>
                <a:srgbClr val="202124"/>
              </a:solidFill>
              <a:latin typeface="arial" panose="020B0604020202020204" pitchFamily="34" charset="0"/>
            </a:endParaRPr>
          </a:p>
        </p:txBody>
      </p:sp>
      <p:sp>
        <p:nvSpPr>
          <p:cNvPr id="5" name="Espace réservé du contenu 3">
            <a:extLst>
              <a:ext uri="{FF2B5EF4-FFF2-40B4-BE49-F238E27FC236}">
                <a16:creationId xmlns:a16="http://schemas.microsoft.com/office/drawing/2014/main" id="{2271A757-A1F2-4290-AFB2-EDEF7AD03C92}"/>
              </a:ext>
            </a:extLst>
          </p:cNvPr>
          <p:cNvSpPr txBox="1">
            <a:spLocks/>
          </p:cNvSpPr>
          <p:nvPr/>
        </p:nvSpPr>
        <p:spPr>
          <a:xfrm>
            <a:off x="3742574" y="1845734"/>
            <a:ext cx="3618807"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fr-FR" sz="1700" b="1" dirty="0">
                <a:latin typeface="Metropolis"/>
              </a:rPr>
              <a:t>AVANTAGES</a:t>
            </a:r>
          </a:p>
          <a:p>
            <a:pPr algn="ctr"/>
            <a:endParaRPr lang="fr-FR" sz="1700" dirty="0">
              <a:latin typeface="Metropolis"/>
            </a:endParaRPr>
          </a:p>
          <a:p>
            <a:pPr algn="ctr"/>
            <a:r>
              <a:rPr lang="fr-FR" sz="1800" b="0" i="0" dirty="0">
                <a:solidFill>
                  <a:srgbClr val="000000"/>
                </a:solidFill>
                <a:effectLst/>
                <a:latin typeface="Metropolis"/>
              </a:rPr>
              <a:t>La lecture pour chacun des facteurs retenus (F1, Fn)des corrélations avec les variables permet ensuite de déterminer leur signification concrète </a:t>
            </a:r>
          </a:p>
          <a:p>
            <a:pPr algn="ctr"/>
            <a:r>
              <a:rPr lang="fr-FR" sz="1800" dirty="0">
                <a:solidFill>
                  <a:srgbClr val="000000"/>
                </a:solidFill>
                <a:latin typeface="Metropolis"/>
              </a:rPr>
              <a:t>R</a:t>
            </a:r>
            <a:r>
              <a:rPr lang="fr-FR" sz="1800" b="0" i="0" dirty="0">
                <a:solidFill>
                  <a:srgbClr val="000000"/>
                </a:solidFill>
                <a:effectLst/>
                <a:latin typeface="Metropolis"/>
              </a:rPr>
              <a:t>eprésentation cartographique: partition de l’ensemble des</a:t>
            </a:r>
            <a:r>
              <a:rPr lang="fr-FR" sz="1800" b="0" i="1" dirty="0">
                <a:solidFill>
                  <a:srgbClr val="000000"/>
                </a:solidFill>
                <a:effectLst/>
                <a:latin typeface="Metropolis"/>
              </a:rPr>
              <a:t> individus</a:t>
            </a:r>
            <a:r>
              <a:rPr lang="fr-FR" sz="1800" b="0" i="0" dirty="0">
                <a:solidFill>
                  <a:srgbClr val="000000"/>
                </a:solidFill>
                <a:effectLst/>
                <a:latin typeface="Metropolis"/>
              </a:rPr>
              <a:t> en fonction de leurs coordonnées sur les axe</a:t>
            </a:r>
          </a:p>
          <a:p>
            <a:pPr algn="ctr"/>
            <a:endParaRPr lang="fr-FR" sz="1700" dirty="0">
              <a:solidFill>
                <a:srgbClr val="202124"/>
              </a:solidFill>
              <a:latin typeface="Metropolis"/>
            </a:endParaRPr>
          </a:p>
        </p:txBody>
      </p:sp>
      <p:sp>
        <p:nvSpPr>
          <p:cNvPr id="9" name="ZoneTexte 8">
            <a:extLst>
              <a:ext uri="{FF2B5EF4-FFF2-40B4-BE49-F238E27FC236}">
                <a16:creationId xmlns:a16="http://schemas.microsoft.com/office/drawing/2014/main" id="{564E1425-CD4B-4981-9BA5-FED6FF5ACB8B}"/>
              </a:ext>
            </a:extLst>
          </p:cNvPr>
          <p:cNvSpPr txBox="1"/>
          <p:nvPr/>
        </p:nvSpPr>
        <p:spPr>
          <a:xfrm>
            <a:off x="7860145" y="1887693"/>
            <a:ext cx="3713019" cy="2985433"/>
          </a:xfrm>
          <a:prstGeom prst="rect">
            <a:avLst/>
          </a:prstGeom>
          <a:noFill/>
        </p:spPr>
        <p:txBody>
          <a:bodyPr wrap="square" rtlCol="0">
            <a:spAutoFit/>
          </a:bodyPr>
          <a:lstStyle/>
          <a:p>
            <a:pPr algn="ctr"/>
            <a:r>
              <a:rPr lang="fr-FR" sz="1600" b="1" dirty="0">
                <a:solidFill>
                  <a:srgbClr val="000000"/>
                </a:solidFill>
                <a:latin typeface="Metropolis"/>
              </a:rPr>
              <a:t>INCONVENIENTS</a:t>
            </a:r>
            <a:endParaRPr lang="fr-FR" sz="1800" b="1" dirty="0">
              <a:solidFill>
                <a:srgbClr val="000000"/>
              </a:solidFill>
              <a:latin typeface="Metropolis"/>
            </a:endParaRPr>
          </a:p>
          <a:p>
            <a:pPr algn="ctr"/>
            <a:endParaRPr lang="fr-FR" sz="1700" dirty="0">
              <a:solidFill>
                <a:srgbClr val="000000"/>
              </a:solidFill>
              <a:latin typeface="Metropolis"/>
            </a:endParaRPr>
          </a:p>
          <a:p>
            <a:pPr algn="ctr"/>
            <a:r>
              <a:rPr lang="fr-FR" sz="1700" dirty="0">
                <a:solidFill>
                  <a:srgbClr val="000000"/>
                </a:solidFill>
                <a:latin typeface="Metropolis"/>
              </a:rPr>
              <a:t>Utilise ce coefficient r (Pearson) , très sensible aux </a:t>
            </a:r>
            <a:r>
              <a:rPr lang="fr-FR" sz="1700" dirty="0" err="1">
                <a:solidFill>
                  <a:srgbClr val="000000"/>
                </a:solidFill>
                <a:latin typeface="Metropolis"/>
              </a:rPr>
              <a:t>outliers</a:t>
            </a:r>
            <a:r>
              <a:rPr lang="fr-FR" sz="1700" dirty="0">
                <a:solidFill>
                  <a:srgbClr val="000000"/>
                </a:solidFill>
                <a:latin typeface="Metropolis"/>
              </a:rPr>
              <a:t> , elle ne peut donc mesurer que les liaisons linéaires entre les variables. Pour passer outre ce problème, on peut utiliser l’ACP avec noyau</a:t>
            </a:r>
          </a:p>
          <a:p>
            <a:pPr algn="ctr"/>
            <a:endParaRPr lang="fr-FR" sz="1700" dirty="0">
              <a:solidFill>
                <a:srgbClr val="000000"/>
              </a:solidFill>
              <a:latin typeface="Metropolis"/>
            </a:endParaRPr>
          </a:p>
          <a:p>
            <a:pPr algn="ctr"/>
            <a:r>
              <a:rPr lang="fr-FR" sz="1700" dirty="0">
                <a:solidFill>
                  <a:srgbClr val="000000"/>
                </a:solidFill>
                <a:latin typeface="Metropolis"/>
              </a:rPr>
              <a:t>ne se limite qu’aux variables quantitatives</a:t>
            </a:r>
          </a:p>
        </p:txBody>
      </p:sp>
    </p:spTree>
    <p:extLst>
      <p:ext uri="{BB962C8B-B14F-4D97-AF65-F5344CB8AC3E}">
        <p14:creationId xmlns:p14="http://schemas.microsoft.com/office/powerpoint/2010/main" val="4248519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7E3EEF71-7E3E-4269-ABCF-67714AC5178B}"/>
              </a:ext>
            </a:extLst>
          </p:cNvPr>
          <p:cNvPicPr>
            <a:picLocks noChangeAspect="1"/>
          </p:cNvPicPr>
          <p:nvPr/>
        </p:nvPicPr>
        <p:blipFill rotWithShape="1">
          <a:blip r:embed="rId2"/>
          <a:srcRect l="59394" t="19764" r="9621" b="12304"/>
          <a:stretch/>
        </p:blipFill>
        <p:spPr>
          <a:xfrm>
            <a:off x="1810327" y="1209964"/>
            <a:ext cx="7607812" cy="4849091"/>
          </a:xfrm>
          <a:prstGeom prst="rect">
            <a:avLst/>
          </a:prstGeom>
        </p:spPr>
      </p:pic>
      <p:sp>
        <p:nvSpPr>
          <p:cNvPr id="2" name="Titre 1">
            <a:extLst>
              <a:ext uri="{FF2B5EF4-FFF2-40B4-BE49-F238E27FC236}">
                <a16:creationId xmlns:a16="http://schemas.microsoft.com/office/drawing/2014/main" id="{C556B4F5-810A-4431-B31B-76A63E2D466C}"/>
              </a:ext>
            </a:extLst>
          </p:cNvPr>
          <p:cNvSpPr>
            <a:spLocks noGrp="1"/>
          </p:cNvSpPr>
          <p:nvPr>
            <p:ph type="title"/>
          </p:nvPr>
        </p:nvSpPr>
        <p:spPr>
          <a:xfrm>
            <a:off x="1097280" y="286604"/>
            <a:ext cx="10058400" cy="750708"/>
          </a:xfrm>
        </p:spPr>
        <p:txBody>
          <a:bodyPr/>
          <a:lstStyle/>
          <a:p>
            <a:pPr marL="0" indent="0" algn="ctr">
              <a:buNone/>
            </a:pPr>
            <a:r>
              <a:rPr lang="fr-FR" sz="4800" dirty="0"/>
              <a:t>Le </a:t>
            </a:r>
            <a:r>
              <a:rPr lang="fr-FR" sz="4800" dirty="0" err="1"/>
              <a:t>Dendogramme</a:t>
            </a:r>
            <a:endParaRPr lang="fr-FR" sz="4800" dirty="0"/>
          </a:p>
        </p:txBody>
      </p:sp>
      <p:sp>
        <p:nvSpPr>
          <p:cNvPr id="6" name="ZoneTexte 5">
            <a:extLst>
              <a:ext uri="{FF2B5EF4-FFF2-40B4-BE49-F238E27FC236}">
                <a16:creationId xmlns:a16="http://schemas.microsoft.com/office/drawing/2014/main" id="{FBBF47AA-1B1D-4E06-BCBD-09415F4A579C}"/>
              </a:ext>
            </a:extLst>
          </p:cNvPr>
          <p:cNvSpPr txBox="1"/>
          <p:nvPr/>
        </p:nvSpPr>
        <p:spPr>
          <a:xfrm>
            <a:off x="591127" y="1911927"/>
            <a:ext cx="2770909" cy="4093428"/>
          </a:xfrm>
          <a:prstGeom prst="rect">
            <a:avLst/>
          </a:prstGeom>
          <a:noFill/>
        </p:spPr>
        <p:txBody>
          <a:bodyPr wrap="square" rtlCol="0">
            <a:spAutoFit/>
          </a:bodyPr>
          <a:lstStyle/>
          <a:p>
            <a:r>
              <a:rPr lang="fr-FR" sz="1600" b="1" dirty="0"/>
              <a:t>Exemple de pays par cluster</a:t>
            </a:r>
          </a:p>
          <a:p>
            <a:endParaRPr lang="fr-FR" sz="1600" b="1" dirty="0"/>
          </a:p>
          <a:p>
            <a:r>
              <a:rPr lang="fr-FR" sz="1200" b="1" dirty="0"/>
              <a:t>Group </a:t>
            </a:r>
            <a:r>
              <a:rPr lang="fr-FR" sz="1200" b="1" dirty="0" err="1"/>
              <a:t>Dendogramme</a:t>
            </a:r>
            <a:r>
              <a:rPr lang="fr-FR" sz="1200" b="1" dirty="0"/>
              <a:t> 1</a:t>
            </a:r>
          </a:p>
          <a:p>
            <a:r>
              <a:rPr lang="fr-FR" sz="1200" dirty="0"/>
              <a:t>Burkina Faso, Bénin, Cabo Verde, Haïti, Lesotho, Libéria, Rwanda, Togo, Yémen</a:t>
            </a:r>
          </a:p>
          <a:p>
            <a:r>
              <a:rPr lang="fr-FR" sz="1200" dirty="0"/>
              <a:t> </a:t>
            </a:r>
          </a:p>
          <a:p>
            <a:r>
              <a:rPr lang="fr-FR" sz="1200" b="1" dirty="0">
                <a:highlight>
                  <a:srgbClr val="FFFF00"/>
                </a:highlight>
              </a:rPr>
              <a:t>Group </a:t>
            </a:r>
            <a:r>
              <a:rPr lang="fr-FR" sz="1200" b="1" dirty="0" err="1">
                <a:highlight>
                  <a:srgbClr val="FFFF00"/>
                </a:highlight>
              </a:rPr>
              <a:t>Dendogramme</a:t>
            </a:r>
            <a:r>
              <a:rPr lang="fr-FR" sz="1200" b="1" dirty="0">
                <a:highlight>
                  <a:srgbClr val="FFFF00"/>
                </a:highlight>
              </a:rPr>
              <a:t> 2</a:t>
            </a:r>
          </a:p>
          <a:p>
            <a:r>
              <a:rPr lang="fr-FR" sz="1200" dirty="0"/>
              <a:t>Barbade, Belgique, Belize, Botswana, Brésil, Bélarus, Cambodge, Canada, Chine - RAS de Hong-Kong, Chine - RAS de Macao, Turkménistan, Turquie, Uruguay, Nam, Égypte, Émirats arabes unis, Équateur, États-Unis d'Amérique</a:t>
            </a:r>
          </a:p>
          <a:p>
            <a:r>
              <a:rPr lang="fr-FR" sz="1200" dirty="0"/>
              <a:t> </a:t>
            </a:r>
          </a:p>
          <a:p>
            <a:r>
              <a:rPr lang="fr-FR" sz="1200" b="1" dirty="0"/>
              <a:t>Group </a:t>
            </a:r>
            <a:r>
              <a:rPr lang="fr-FR" sz="1200" b="1" dirty="0" err="1"/>
              <a:t>Dendogramme</a:t>
            </a:r>
            <a:r>
              <a:rPr lang="fr-FR" sz="1200" b="1" dirty="0"/>
              <a:t> 3</a:t>
            </a:r>
          </a:p>
          <a:p>
            <a:r>
              <a:rPr lang="fr-FR" sz="1200" dirty="0"/>
              <a:t>Afghanistan, Bolivie , Bosnie-Herzégovine, Cameroun, Congo, Côte d'Ivoire, El Salvador, Eswatini,, République-Unie de Tanzanie, Sierra Leone, Sénégal, Tadjikistan, Tchad, Timor-Leste, Tunisie, Ukraine, Zambie, Zimbabwe, Éthiopie</a:t>
            </a:r>
          </a:p>
        </p:txBody>
      </p:sp>
      <p:pic>
        <p:nvPicPr>
          <p:cNvPr id="5" name="Espace réservé du contenu 4">
            <a:extLst>
              <a:ext uri="{FF2B5EF4-FFF2-40B4-BE49-F238E27FC236}">
                <a16:creationId xmlns:a16="http://schemas.microsoft.com/office/drawing/2014/main" id="{AF36D7E8-F48F-45EF-8F9F-5D2BA548203F}"/>
              </a:ext>
            </a:extLst>
          </p:cNvPr>
          <p:cNvPicPr>
            <a:picLocks noGrp="1" noChangeAspect="1"/>
          </p:cNvPicPr>
          <p:nvPr>
            <p:ph idx="1"/>
          </p:nvPr>
        </p:nvPicPr>
        <p:blipFill>
          <a:blip r:embed="rId3"/>
          <a:stretch>
            <a:fillRect/>
          </a:stretch>
        </p:blipFill>
        <p:spPr>
          <a:xfrm>
            <a:off x="7961745" y="-754294"/>
            <a:ext cx="3845917" cy="8184950"/>
          </a:xfrm>
        </p:spPr>
      </p:pic>
      <p:graphicFrame>
        <p:nvGraphicFramePr>
          <p:cNvPr id="10" name="Tableau 9">
            <a:extLst>
              <a:ext uri="{FF2B5EF4-FFF2-40B4-BE49-F238E27FC236}">
                <a16:creationId xmlns:a16="http://schemas.microsoft.com/office/drawing/2014/main" id="{03990175-1B5C-44FB-8B67-852FA99E49A7}"/>
              </a:ext>
            </a:extLst>
          </p:cNvPr>
          <p:cNvGraphicFramePr>
            <a:graphicFrameLocks noGrp="1"/>
          </p:cNvGraphicFramePr>
          <p:nvPr>
            <p:extLst>
              <p:ext uri="{D42A27DB-BD31-4B8C-83A1-F6EECF244321}">
                <p14:modId xmlns:p14="http://schemas.microsoft.com/office/powerpoint/2010/main" val="3371147631"/>
              </p:ext>
            </p:extLst>
          </p:nvPr>
        </p:nvGraphicFramePr>
        <p:xfrm>
          <a:off x="175491" y="139286"/>
          <a:ext cx="1634836" cy="1255845"/>
        </p:xfrm>
        <a:graphic>
          <a:graphicData uri="http://schemas.openxmlformats.org/drawingml/2006/table">
            <a:tbl>
              <a:tblPr firstRow="1" bandRow="1">
                <a:tableStyleId>{073A0DAA-6AF3-43AB-8588-CEC1D06C72B9}</a:tableStyleId>
              </a:tblPr>
              <a:tblGrid>
                <a:gridCol w="817418">
                  <a:extLst>
                    <a:ext uri="{9D8B030D-6E8A-4147-A177-3AD203B41FA5}">
                      <a16:colId xmlns:a16="http://schemas.microsoft.com/office/drawing/2014/main" val="625514763"/>
                    </a:ext>
                  </a:extLst>
                </a:gridCol>
                <a:gridCol w="817418">
                  <a:extLst>
                    <a:ext uri="{9D8B030D-6E8A-4147-A177-3AD203B41FA5}">
                      <a16:colId xmlns:a16="http://schemas.microsoft.com/office/drawing/2014/main" val="2760096514"/>
                    </a:ext>
                  </a:extLst>
                </a:gridCol>
              </a:tblGrid>
              <a:tr h="309441">
                <a:tc>
                  <a:txBody>
                    <a:bodyPr/>
                    <a:lstStyle/>
                    <a:p>
                      <a:r>
                        <a:rPr lang="fr-FR" sz="1050" dirty="0"/>
                        <a:t>Cluster</a:t>
                      </a:r>
                    </a:p>
                  </a:txBody>
                  <a:tcPr/>
                </a:tc>
                <a:tc>
                  <a:txBody>
                    <a:bodyPr/>
                    <a:lstStyle/>
                    <a:p>
                      <a:r>
                        <a:rPr lang="fr-FR" sz="1050" dirty="0"/>
                        <a:t>Nombre de Pays</a:t>
                      </a:r>
                    </a:p>
                  </a:txBody>
                  <a:tcPr/>
                </a:tc>
                <a:extLst>
                  <a:ext uri="{0D108BD9-81ED-4DB2-BD59-A6C34878D82A}">
                    <a16:rowId xmlns:a16="http://schemas.microsoft.com/office/drawing/2014/main" val="3379387196"/>
                  </a:ext>
                </a:extLst>
              </a:tr>
              <a:tr h="281455">
                <a:tc>
                  <a:txBody>
                    <a:bodyPr/>
                    <a:lstStyle/>
                    <a:p>
                      <a:r>
                        <a:rPr lang="fr-FR" sz="1050" dirty="0"/>
                        <a:t>1</a:t>
                      </a:r>
                    </a:p>
                  </a:txBody>
                  <a:tcPr/>
                </a:tc>
                <a:tc>
                  <a:txBody>
                    <a:bodyPr/>
                    <a:lstStyle/>
                    <a:p>
                      <a:r>
                        <a:rPr lang="fr-FR" sz="1050" dirty="0"/>
                        <a:t>9</a:t>
                      </a:r>
                    </a:p>
                  </a:txBody>
                  <a:tcPr/>
                </a:tc>
                <a:extLst>
                  <a:ext uri="{0D108BD9-81ED-4DB2-BD59-A6C34878D82A}">
                    <a16:rowId xmlns:a16="http://schemas.microsoft.com/office/drawing/2014/main" val="2161544719"/>
                  </a:ext>
                </a:extLst>
              </a:tr>
              <a:tr h="281455">
                <a:tc>
                  <a:txBody>
                    <a:bodyPr/>
                    <a:lstStyle/>
                    <a:p>
                      <a:r>
                        <a:rPr lang="fr-FR" sz="1050" dirty="0"/>
                        <a:t>2</a:t>
                      </a:r>
                    </a:p>
                  </a:txBody>
                  <a:tcPr/>
                </a:tc>
                <a:tc>
                  <a:txBody>
                    <a:bodyPr/>
                    <a:lstStyle/>
                    <a:p>
                      <a:r>
                        <a:rPr lang="fr-FR" sz="1050" dirty="0"/>
                        <a:t>122</a:t>
                      </a:r>
                    </a:p>
                  </a:txBody>
                  <a:tcPr/>
                </a:tc>
                <a:extLst>
                  <a:ext uri="{0D108BD9-81ED-4DB2-BD59-A6C34878D82A}">
                    <a16:rowId xmlns:a16="http://schemas.microsoft.com/office/drawing/2014/main" val="4146727901"/>
                  </a:ext>
                </a:extLst>
              </a:tr>
              <a:tr h="281455">
                <a:tc>
                  <a:txBody>
                    <a:bodyPr/>
                    <a:lstStyle/>
                    <a:p>
                      <a:r>
                        <a:rPr lang="fr-FR" sz="1050" dirty="0"/>
                        <a:t>3</a:t>
                      </a:r>
                    </a:p>
                  </a:txBody>
                  <a:tcPr/>
                </a:tc>
                <a:tc>
                  <a:txBody>
                    <a:bodyPr/>
                    <a:lstStyle/>
                    <a:p>
                      <a:r>
                        <a:rPr lang="fr-FR" sz="1050" dirty="0"/>
                        <a:t>41</a:t>
                      </a:r>
                    </a:p>
                  </a:txBody>
                  <a:tcPr/>
                </a:tc>
                <a:extLst>
                  <a:ext uri="{0D108BD9-81ED-4DB2-BD59-A6C34878D82A}">
                    <a16:rowId xmlns:a16="http://schemas.microsoft.com/office/drawing/2014/main" val="3559336061"/>
                  </a:ext>
                </a:extLst>
              </a:tr>
            </a:tbl>
          </a:graphicData>
        </a:graphic>
      </p:graphicFrame>
    </p:spTree>
    <p:extLst>
      <p:ext uri="{BB962C8B-B14F-4D97-AF65-F5344CB8AC3E}">
        <p14:creationId xmlns:p14="http://schemas.microsoft.com/office/powerpoint/2010/main" val="1370273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56B4F5-810A-4431-B31B-76A63E2D466C}"/>
              </a:ext>
            </a:extLst>
          </p:cNvPr>
          <p:cNvSpPr>
            <a:spLocks noGrp="1"/>
          </p:cNvSpPr>
          <p:nvPr>
            <p:ph type="title"/>
          </p:nvPr>
        </p:nvSpPr>
        <p:spPr>
          <a:xfrm>
            <a:off x="1097280" y="286604"/>
            <a:ext cx="10058400" cy="750708"/>
          </a:xfrm>
        </p:spPr>
        <p:txBody>
          <a:bodyPr/>
          <a:lstStyle/>
          <a:p>
            <a:pPr marL="0" indent="0">
              <a:buNone/>
            </a:pPr>
            <a:r>
              <a:rPr lang="fr-FR" sz="4800" dirty="0"/>
              <a:t>Le </a:t>
            </a:r>
            <a:r>
              <a:rPr lang="fr-FR" sz="4800" dirty="0" err="1"/>
              <a:t>Dendogramme</a:t>
            </a:r>
            <a:endParaRPr lang="fr-FR" sz="4800" dirty="0"/>
          </a:p>
        </p:txBody>
      </p:sp>
      <p:sp>
        <p:nvSpPr>
          <p:cNvPr id="17" name="Rectangle 16">
            <a:extLst>
              <a:ext uri="{FF2B5EF4-FFF2-40B4-BE49-F238E27FC236}">
                <a16:creationId xmlns:a16="http://schemas.microsoft.com/office/drawing/2014/main" id="{4D862EF6-273D-4F0C-9B37-33734513D461}"/>
              </a:ext>
            </a:extLst>
          </p:cNvPr>
          <p:cNvSpPr/>
          <p:nvPr/>
        </p:nvSpPr>
        <p:spPr>
          <a:xfrm>
            <a:off x="7357048" y="3104560"/>
            <a:ext cx="4461161" cy="319294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FR" dirty="0"/>
              <a:t>Cluster 1: Pays instable et à très faible revenu</a:t>
            </a:r>
          </a:p>
          <a:p>
            <a:pPr algn="ctr"/>
            <a:endParaRPr lang="fr-FR" dirty="0"/>
          </a:p>
          <a:p>
            <a:pPr algn="ctr"/>
            <a:r>
              <a:rPr lang="fr-FR" dirty="0"/>
              <a:t>Cluster 2: Amalgame RDM</a:t>
            </a:r>
          </a:p>
          <a:p>
            <a:pPr algn="ctr"/>
            <a:endParaRPr lang="fr-FR" dirty="0"/>
          </a:p>
          <a:p>
            <a:pPr algn="ctr"/>
            <a:r>
              <a:rPr lang="fr-FR" dirty="0"/>
              <a:t>Cluster 3: Pays très instable, à faible revenu</a:t>
            </a:r>
          </a:p>
          <a:p>
            <a:pPr algn="ctr"/>
            <a:endParaRPr lang="fr-FR" dirty="0"/>
          </a:p>
        </p:txBody>
      </p:sp>
      <p:pic>
        <p:nvPicPr>
          <p:cNvPr id="5" name="Image 4">
            <a:extLst>
              <a:ext uri="{FF2B5EF4-FFF2-40B4-BE49-F238E27FC236}">
                <a16:creationId xmlns:a16="http://schemas.microsoft.com/office/drawing/2014/main" id="{AABE6855-F657-4D47-8C87-0D2A24FCB44B}"/>
              </a:ext>
            </a:extLst>
          </p:cNvPr>
          <p:cNvPicPr>
            <a:picLocks noChangeAspect="1"/>
          </p:cNvPicPr>
          <p:nvPr/>
        </p:nvPicPr>
        <p:blipFill rotWithShape="1">
          <a:blip r:embed="rId2"/>
          <a:srcRect l="68999" t="17333" r="12907" b="50000"/>
          <a:stretch/>
        </p:blipFill>
        <p:spPr>
          <a:xfrm>
            <a:off x="6362637" y="142938"/>
            <a:ext cx="5829363" cy="2959988"/>
          </a:xfrm>
          <a:prstGeom prst="rect">
            <a:avLst/>
          </a:prstGeom>
        </p:spPr>
      </p:pic>
      <p:pic>
        <p:nvPicPr>
          <p:cNvPr id="11" name="Espace réservé du contenu 10">
            <a:extLst>
              <a:ext uri="{FF2B5EF4-FFF2-40B4-BE49-F238E27FC236}">
                <a16:creationId xmlns:a16="http://schemas.microsoft.com/office/drawing/2014/main" id="{ED4EC589-E052-4F06-8569-5E92C5EC2D36}"/>
              </a:ext>
            </a:extLst>
          </p:cNvPr>
          <p:cNvPicPr>
            <a:picLocks noGrp="1" noChangeAspect="1"/>
          </p:cNvPicPr>
          <p:nvPr>
            <p:ph idx="1"/>
          </p:nvPr>
        </p:nvPicPr>
        <p:blipFill>
          <a:blip r:embed="rId3"/>
          <a:stretch>
            <a:fillRect/>
          </a:stretch>
        </p:blipFill>
        <p:spPr>
          <a:xfrm>
            <a:off x="0" y="1119909"/>
            <a:ext cx="7241309" cy="4618182"/>
          </a:xfrm>
        </p:spPr>
      </p:pic>
    </p:spTree>
    <p:extLst>
      <p:ext uri="{BB962C8B-B14F-4D97-AF65-F5344CB8AC3E}">
        <p14:creationId xmlns:p14="http://schemas.microsoft.com/office/powerpoint/2010/main" val="3911360397"/>
      </p:ext>
    </p:extLst>
  </p:cSld>
  <p:clrMapOvr>
    <a:masterClrMapping/>
  </p:clrMapOvr>
</p:sld>
</file>

<file path=ppt/theme/theme1.xml><?xml version="1.0" encoding="utf-8"?>
<a:theme xmlns:a="http://schemas.openxmlformats.org/drawingml/2006/main" name="Rétrospective">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2623</TotalTime>
  <Words>1762</Words>
  <Application>Microsoft Office PowerPoint</Application>
  <PresentationFormat>Grand écran</PresentationFormat>
  <Paragraphs>412</Paragraphs>
  <Slides>23</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23</vt:i4>
      </vt:variant>
    </vt:vector>
  </HeadingPairs>
  <TitlesOfParts>
    <vt:vector size="32" baseType="lpstr">
      <vt:lpstr>Arial</vt:lpstr>
      <vt:lpstr>Arial</vt:lpstr>
      <vt:lpstr>Calibri</vt:lpstr>
      <vt:lpstr>Calibri Light</vt:lpstr>
      <vt:lpstr>inherit</vt:lpstr>
      <vt:lpstr>Metropolis</vt:lpstr>
      <vt:lpstr>var(--jp-code-font-family)</vt:lpstr>
      <vt:lpstr>Verdana</vt:lpstr>
      <vt:lpstr>Rétrospective</vt:lpstr>
      <vt:lpstr>Présentation PowerPoint</vt:lpstr>
      <vt:lpstr>SOMMAIRE</vt:lpstr>
      <vt:lpstr>PRESENTATION DES VARIABLES</vt:lpstr>
      <vt:lpstr>TRAITEMENT DES VALEURS NULLES scikit-learn</vt:lpstr>
      <vt:lpstr>PRÉSENTATION DIFFÉRENTES TECHNIQUE DE CLUSTERING UTILISÉ Le Dendogramme</vt:lpstr>
      <vt:lpstr>PRÉSENTATION DIFFÉRENTES TECHNIQUE DE CLUSTERING UTILISÉ Le K-means</vt:lpstr>
      <vt:lpstr>PRÉSENTATION DIFFÉRENTES TECHNIQUE DE CLUSTERING UTILISÉ ACP</vt:lpstr>
      <vt:lpstr>Le Dendogramme</vt:lpstr>
      <vt:lpstr>Le Dendogramme</vt:lpstr>
      <vt:lpstr>Le Kmeans</vt:lpstr>
      <vt:lpstr>Le Kmeans</vt:lpstr>
      <vt:lpstr>ACP</vt:lpstr>
      <vt:lpstr>ACP Nuage de points</vt:lpstr>
      <vt:lpstr>ACP Résultat</vt:lpstr>
      <vt:lpstr>ACP</vt:lpstr>
      <vt:lpstr>COMPARAISON DES RESULTATS</vt:lpstr>
      <vt:lpstr>Sélection des clusters par méthodes Kmeans</vt:lpstr>
      <vt:lpstr>Sélection des clusters par méthodes Dendogramme</vt:lpstr>
      <vt:lpstr>Sélection des clusters par méthodes ACP</vt:lpstr>
      <vt:lpstr>COMPARAISON</vt:lpstr>
      <vt:lpstr>PROPOSITION CLIENT</vt:lpstr>
      <vt:lpstr>PROPOSITION CLIENT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Angele Mendy</dc:creator>
  <cp:lastModifiedBy>Angele Mendy</cp:lastModifiedBy>
  <cp:revision>39</cp:revision>
  <dcterms:created xsi:type="dcterms:W3CDTF">2022-04-11T21:28:55Z</dcterms:created>
  <dcterms:modified xsi:type="dcterms:W3CDTF">2022-04-25T13:33:11Z</dcterms:modified>
</cp:coreProperties>
</file>